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97" r:id="rId3"/>
  </p:sldMasterIdLst>
  <p:sldIdLst>
    <p:sldId id="256" r:id="rId4"/>
    <p:sldId id="263" r:id="rId5"/>
    <p:sldId id="257" r:id="rId6"/>
    <p:sldId id="258" r:id="rId7"/>
    <p:sldId id="259" r:id="rId8"/>
    <p:sldId id="260" r:id="rId9"/>
    <p:sldId id="262" r:id="rId10"/>
    <p:sldId id="261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  <a:srgbClr val="E4E4E8"/>
    <a:srgbClr val="F3FAFF"/>
    <a:srgbClr val="CCECFF"/>
    <a:srgbClr val="FF3300"/>
    <a:srgbClr val="00FF00"/>
    <a:srgbClr val="660066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201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02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1236433-688F-4BE1-99D9-A28219C0A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D98B1-180E-471C-8983-45A672C38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1F5F2-5C60-4E43-8E8C-8F17C83B6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DAB1E-002F-44B0-8B2A-2C9DBE83A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E8BE-A44E-404F-93BF-3939B5FEC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3664D-8AC3-4733-A705-1C5EAB4E0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66B6D-7240-450B-B580-9EDFE716E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8F3F0-B669-4A8D-AD70-65F375CE0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26670-6079-439E-AA2E-11CD95A90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9FB3E-6EA7-4DD1-B9D4-643AE3631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0BA10-4188-48EE-A935-197AD7347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D6754-B790-4103-A670-FDE2310F4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C685-6221-40E6-839D-4C6F38C44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23EDB-614B-4B76-BBE4-9C25948BF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51328-5F0E-4BA0-AF0C-8C894A5D9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0DDA1-1510-4CF2-88F0-7406E2874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205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2066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2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3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4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5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6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7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8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0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2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3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4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5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8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1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2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3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4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6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8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0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1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2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3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4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5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6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7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8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9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0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1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2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3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4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5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6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7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8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9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0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1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2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3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4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5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6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7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8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9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1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2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3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4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5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6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7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8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9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9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0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5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6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8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9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0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2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3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4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5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6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7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8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9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0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1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2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3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4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5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6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7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8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9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0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1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2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3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4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5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6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7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8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9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0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201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02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03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04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05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EC0B4D91-E0B2-42BD-9B56-0A456E28E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98707-A0D9-4938-95C9-E82518A44D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458BA-7619-44E3-B1FF-7F66617BBD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4F46A-CC9C-4F39-9717-4CAD1E3D13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97782-44E7-4014-A1F2-7F89EC8705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7859F-E72D-4FBE-ABA0-DA65A8E1FD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2F349-1A9B-4E19-B457-54F06B1D8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08BA3-BA02-43F7-B461-BE6C9A98B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397E9-82AF-42BC-8683-4DF9909E8C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3BD86-C6EA-4A7F-B7B2-50BD97E094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260DC-B9D4-4C63-ADB6-0C13410BEF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73425-5FFE-4EDD-BE8E-5CB48644B5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AEC1E-9DEC-4B91-9884-8F8BE8A49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1B642-BC93-4E16-A7D7-6D421FF71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A0885-0518-40B9-9CA5-623A69B06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19461-A3E3-4D2E-B810-EE26F6600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83D17-E441-46BD-9807-AE39C0EB1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2AD5C-31DA-4487-BBDF-8D699BA66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028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9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0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4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5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6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7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9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0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42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5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6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7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8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9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0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1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2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3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4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5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8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9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0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1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2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3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4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5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6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7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8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9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0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1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2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3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4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5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6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7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8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9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0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1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2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3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4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5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6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7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8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9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0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1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2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3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4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5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6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7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8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09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0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1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2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3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4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5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6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7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8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9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0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1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2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3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4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5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6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7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8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9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0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1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2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3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4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5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6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7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8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39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0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1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2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3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4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5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6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7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8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49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0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1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2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3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4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5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6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7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8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9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0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1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2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3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4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5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6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7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8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9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70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71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72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73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74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75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76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177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78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9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0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/>
                <a:latin typeface="Arial" charset="0"/>
              </a:defRPr>
            </a:lvl1pPr>
          </a:lstStyle>
          <a:p>
            <a:pPr>
              <a:defRPr/>
            </a:pPr>
            <a:fld id="{D9CCA84A-499E-4C49-8791-7EC950F74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81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fld id="{FEE72E05-2627-4C32-B838-26A05A875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028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42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5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6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8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9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0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1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2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2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3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77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78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79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80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/>
                <a:latin typeface="Arial" charset="0"/>
              </a:defRPr>
            </a:lvl1pPr>
          </a:lstStyle>
          <a:p>
            <a:fld id="{83F5DF81-C383-41FE-A40B-50595DFFB3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81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T&amp;T\Desktop\ADN%20-%20thaogiang\adn_output.wmv" TargetMode="External"/><Relationship Id="rId4" Type="http://schemas.openxmlformats.org/officeDocument/2006/relationships/slide" Target="slid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8goc.com/watson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goc.com/crick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" Target="slide8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So%20sanh%20ADN.ex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2057400"/>
            <a:ext cx="2514600" cy="685800"/>
          </a:xfrm>
        </p:spPr>
        <p:txBody>
          <a:bodyPr/>
          <a:lstStyle/>
          <a:p>
            <a:pPr eaLnBrk="1" hangingPunct="1"/>
            <a:r>
              <a:rPr lang="en-US" sz="3600" b="1" u="sng" smtClean="0">
                <a:effectLst/>
                <a:latin typeface="VNI-Times" pitchFamily="2" charset="0"/>
              </a:rPr>
              <a:t>Baøi 15</a:t>
            </a:r>
            <a:r>
              <a:rPr lang="en-US" sz="3600" b="1" smtClean="0">
                <a:effectLst/>
                <a:latin typeface="VNI-Times" pitchFamily="2" charset="0"/>
              </a:rPr>
              <a:t> :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2895600" y="2990850"/>
            <a:ext cx="35814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04800" y="228600"/>
            <a:ext cx="762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r>
              <a:rPr lang="en-US" sz="3600" b="1">
                <a:solidFill>
                  <a:schemeClr val="tx2"/>
                </a:solidFill>
                <a:effectLst/>
                <a:latin typeface="VNI-Avo" pitchFamily="2" charset="0"/>
              </a:rPr>
              <a:t>Chöông III  : ADN vaø Gen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381000" y="838200"/>
            <a:ext cx="853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24200" y="2819400"/>
            <a:ext cx="5562600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70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ADN</a:t>
            </a:r>
            <a:endParaRPr lang="en-US" sz="17000" b="1" cap="none" spc="30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4103" name="Picture 7" descr="C:\Documents and Settings\Admin\Desktop\ADN - thaogiang\PresentationCD\Untitled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19200"/>
            <a:ext cx="2209800" cy="50478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  <p:bldP spid="4100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4600" y="457200"/>
            <a:ext cx="6172200" cy="1676400"/>
          </a:xfrm>
        </p:spPr>
        <p:txBody>
          <a:bodyPr/>
          <a:lstStyle/>
          <a:p>
            <a:pPr algn="just" eaLnBrk="1" hangingPunct="1"/>
            <a:r>
              <a:rPr lang="en-US" smtClean="0">
                <a:solidFill>
                  <a:schemeClr val="accent2"/>
                </a:solidFill>
                <a:latin typeface="VNI-Helve" pitchFamily="2" charset="0"/>
              </a:rPr>
              <a:t>Em coù nhaän xeùt gì veà söï lieân keát giöõa caùc Nucleâoâtit treân 2 maïch ñôn cuûa chuoãi ADN ?</a:t>
            </a:r>
          </a:p>
        </p:txBody>
      </p:sp>
      <p:pic>
        <p:nvPicPr>
          <p:cNvPr id="13315" name="Picture 3" descr="bosung"/>
          <p:cNvPicPr>
            <a:picLocks noChangeAspect="1" noChangeArrowheads="1"/>
          </p:cNvPicPr>
          <p:nvPr/>
        </p:nvPicPr>
        <p:blipFill>
          <a:blip r:embed="rId2"/>
          <a:srcRect t="-981" b="27319"/>
          <a:stretch>
            <a:fillRect/>
          </a:stretch>
        </p:blipFill>
        <p:spPr bwMode="auto">
          <a:xfrm>
            <a:off x="152400" y="304800"/>
            <a:ext cx="2487613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4"/>
          <p:cNvSpPr>
            <a:spLocks noRot="1" noChangeArrowheads="1"/>
          </p:cNvSpPr>
          <p:nvPr/>
        </p:nvSpPr>
        <p:spPr bwMode="auto">
          <a:xfrm>
            <a:off x="2971800" y="2133600"/>
            <a:ext cx="518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sz="2800" b="1">
                <a:solidFill>
                  <a:srgbClr val="CC3300"/>
                </a:solidFill>
                <a:effectLst/>
                <a:latin typeface="VNI-Avo" pitchFamily="2" charset="0"/>
              </a:rPr>
              <a:t>NGUYEÂN TAÉC BOÅ SUNG :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04800" y="1566863"/>
            <a:ext cx="2133600" cy="533400"/>
          </a:xfrm>
          <a:prstGeom prst="rect">
            <a:avLst/>
          </a:prstGeom>
          <a:noFill/>
          <a:ln w="508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04800" y="457200"/>
            <a:ext cx="2133600" cy="533400"/>
          </a:xfrm>
          <a:prstGeom prst="rect">
            <a:avLst/>
          </a:prstGeom>
          <a:noFill/>
          <a:ln w="508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90513" y="2667000"/>
            <a:ext cx="2133600" cy="533400"/>
          </a:xfrm>
          <a:prstGeom prst="rect">
            <a:avLst/>
          </a:prstGeom>
          <a:noFill/>
          <a:ln w="508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90513" y="4919663"/>
            <a:ext cx="2133600" cy="533400"/>
          </a:xfrm>
          <a:prstGeom prst="rect">
            <a:avLst/>
          </a:prstGeom>
          <a:noFill/>
          <a:ln w="508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971800" y="2971800"/>
            <a:ext cx="541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</a:pPr>
            <a:r>
              <a:rPr lang="en-US">
                <a:solidFill>
                  <a:srgbClr val="FF3300"/>
                </a:solidFill>
                <a:effectLst/>
                <a:latin typeface="VNI-Helve" pitchFamily="2" charset="0"/>
              </a:rPr>
              <a:t>A</a:t>
            </a:r>
            <a:r>
              <a:rPr lang="en-US">
                <a:solidFill>
                  <a:schemeClr val="accent2"/>
                </a:solidFill>
                <a:effectLst/>
                <a:latin typeface="VNI-Helve" pitchFamily="2" charset="0"/>
              </a:rPr>
              <a:t> luoân lieân keát vôùi </a:t>
            </a:r>
            <a:r>
              <a:rPr lang="en-US">
                <a:solidFill>
                  <a:srgbClr val="FF3300"/>
                </a:solidFill>
                <a:effectLst/>
                <a:latin typeface="VNI-Helve" pitchFamily="2" charset="0"/>
              </a:rPr>
              <a:t>T</a:t>
            </a:r>
            <a:r>
              <a:rPr lang="en-US">
                <a:solidFill>
                  <a:schemeClr val="accent2"/>
                </a:solidFill>
                <a:effectLst/>
                <a:latin typeface="VNI-Helve" pitchFamily="2" charset="0"/>
              </a:rPr>
              <a:t> </a:t>
            </a:r>
          </a:p>
          <a:p>
            <a:pPr marL="609600" indent="-609600" algn="just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</a:pPr>
            <a:r>
              <a:rPr lang="en-US">
                <a:solidFill>
                  <a:srgbClr val="FF3300"/>
                </a:solidFill>
                <a:effectLst/>
                <a:latin typeface="VNI-Helve" pitchFamily="2" charset="0"/>
              </a:rPr>
              <a:t>G</a:t>
            </a:r>
            <a:r>
              <a:rPr lang="en-US">
                <a:solidFill>
                  <a:schemeClr val="accent2"/>
                </a:solidFill>
                <a:effectLst/>
                <a:latin typeface="VNI-Helve" pitchFamily="2" charset="0"/>
              </a:rPr>
              <a:t> luoân lieân keát vôùi </a:t>
            </a:r>
            <a:r>
              <a:rPr lang="en-US" smtClean="0">
                <a:solidFill>
                  <a:srgbClr val="FF3300"/>
                </a:solidFill>
                <a:effectLst/>
                <a:latin typeface="VNI-Helve" pitchFamily="2" charset="0"/>
              </a:rPr>
              <a:t>X</a:t>
            </a:r>
            <a:endParaRPr lang="en-US">
              <a:solidFill>
                <a:schemeClr val="accent2"/>
              </a:solidFill>
              <a:effectLst/>
              <a:latin typeface="VNI-Helve" pitchFamily="2" charset="0"/>
            </a:endParaRPr>
          </a:p>
        </p:txBody>
      </p:sp>
      <p:sp>
        <p:nvSpPr>
          <p:cNvPr id="1332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81750"/>
            <a:ext cx="685800" cy="304800"/>
          </a:xfrm>
          <a:prstGeom prst="actionButtonBeginning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133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133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 tmFilter="0, 0; .2, .5; .8, .5; 1, 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500" autoRev="1" fill="hold"/>
                                        <p:tgtEl>
                                          <p:spTgt spid="133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 tmFilter="0, 0; .2, .5; .8, .5; 1, 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500" autoRev="1" fill="hold"/>
                                        <p:tgtEl>
                                          <p:spTgt spid="133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4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3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3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3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  <p:bldP spid="13314" grpId="1" build="p"/>
      <p:bldP spid="13316" grpId="0"/>
      <p:bldP spid="13317" grpId="0" animBg="1"/>
      <p:bldP spid="13317" grpId="1" animBg="1"/>
      <p:bldP spid="13318" grpId="0" animBg="1"/>
      <p:bldP spid="13318" grpId="1" animBg="1"/>
      <p:bldP spid="13319" grpId="0" animBg="1"/>
      <p:bldP spid="13319" grpId="1" animBg="1"/>
      <p:bldP spid="13320" grpId="0" animBg="1"/>
      <p:bldP spid="13320" grpId="1" animBg="1"/>
      <p:bldP spid="13321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838200"/>
            <a:ext cx="8385175" cy="39624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</a:pPr>
            <a:r>
              <a:rPr lang="en-US" sz="4800" smtClean="0">
                <a:effectLst/>
                <a:latin typeface="VNI-Times" pitchFamily="2" charset="0"/>
              </a:rPr>
              <a:t>- </a:t>
            </a:r>
            <a:r>
              <a:rPr lang="en-US" sz="4800" smtClean="0">
                <a:solidFill>
                  <a:schemeClr val="tx1"/>
                </a:solidFill>
                <a:effectLst/>
                <a:latin typeface="VNI-Times" pitchFamily="2" charset="0"/>
              </a:rPr>
              <a:t>Quan saùt ñoaïn phim sau </a:t>
            </a:r>
            <a:br>
              <a:rPr lang="en-US" sz="4800" smtClean="0">
                <a:solidFill>
                  <a:schemeClr val="tx1"/>
                </a:solidFill>
                <a:effectLst/>
                <a:latin typeface="VNI-Times" pitchFamily="2" charset="0"/>
              </a:rPr>
            </a:br>
            <a:r>
              <a:rPr lang="en-US" sz="4800" smtClean="0">
                <a:solidFill>
                  <a:schemeClr val="tx1"/>
                </a:solidFill>
                <a:effectLst/>
                <a:latin typeface="VNI-Times" pitchFamily="2" charset="0"/>
              </a:rPr>
              <a:t>- Thaûo luaän nhoùm ñeå traû lôøi caâu hoûi :</a:t>
            </a:r>
            <a:r>
              <a:rPr lang="en-US" sz="4800" smtClean="0">
                <a:effectLst/>
                <a:latin typeface="VNI-Times" pitchFamily="2" charset="0"/>
              </a:rPr>
              <a:t> “</a:t>
            </a:r>
            <a:r>
              <a:rPr lang="en-US" sz="4800" smtClean="0">
                <a:effectLst/>
                <a:latin typeface="VNI-Univer" pitchFamily="2" charset="0"/>
              </a:rPr>
              <a:t>Trong khoâng gian, phaân töû ADN coù caáu truùc nhö theá naøo ?”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434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01000" y="4095750"/>
            <a:ext cx="533400" cy="381000"/>
          </a:xfrm>
          <a:prstGeom prst="actionButtonMovie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74650" y="152400"/>
            <a:ext cx="8540750" cy="838200"/>
          </a:xfrm>
        </p:spPr>
        <p:txBody>
          <a:bodyPr/>
          <a:lstStyle/>
          <a:p>
            <a:pPr eaLnBrk="1" hangingPunct="1"/>
            <a:r>
              <a:rPr lang="en-US" sz="2800" b="1" smtClean="0">
                <a:effectLst/>
                <a:latin typeface="VNI-Times" pitchFamily="2" charset="0"/>
              </a:rPr>
              <a:t>MOÂ HÌNH PHAÂN TÖÛ ADN TRONG KHOÂNG GIAN</a:t>
            </a:r>
          </a:p>
        </p:txBody>
      </p:sp>
      <p:pic>
        <p:nvPicPr>
          <p:cNvPr id="8" name="adn_output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295400" y="1066800"/>
            <a:ext cx="6502400" cy="4953000"/>
          </a:xfrm>
        </p:spPr>
      </p:pic>
      <p:sp>
        <p:nvSpPr>
          <p:cNvPr id="4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81750"/>
            <a:ext cx="685800" cy="304800"/>
          </a:xfrm>
          <a:prstGeom prst="actionButtonBeginning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81750"/>
            <a:ext cx="685800" cy="304800"/>
          </a:xfrm>
          <a:prstGeom prst="actionButtonBeginning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304800"/>
            <a:ext cx="8385175" cy="1524000"/>
          </a:xfrm>
        </p:spPr>
        <p:txBody>
          <a:bodyPr/>
          <a:lstStyle/>
          <a:p>
            <a:pPr algn="just" eaLnBrk="1" hangingPunct="1"/>
            <a:r>
              <a:rPr lang="en-US" sz="4000" smtClean="0">
                <a:solidFill>
                  <a:srgbClr val="C00000"/>
                </a:solidFill>
                <a:latin typeface="VNI-Times" pitchFamily="2" charset="0"/>
              </a:rPr>
              <a:t>BT 1 : Vieát trình töï caùc Nu treân maïch ñôn coøn laïi cuûa ñoaïn ADN sau :</a:t>
            </a:r>
            <a:endParaRPr lang="en-US" sz="4000" smtClean="0">
              <a:solidFill>
                <a:srgbClr val="C00000"/>
              </a:solidFill>
              <a:effectLst/>
              <a:latin typeface="VNI-Univer" pitchFamily="2" charset="0"/>
            </a:endParaRPr>
          </a:p>
        </p:txBody>
      </p:sp>
      <p:sp>
        <p:nvSpPr>
          <p:cNvPr id="13" name="Rectangle 2"/>
          <p:cNvSpPr txBox="1">
            <a:spLocks noRot="1" noChangeArrowheads="1"/>
          </p:cNvSpPr>
          <p:nvPr/>
        </p:nvSpPr>
        <p:spPr bwMode="auto">
          <a:xfrm>
            <a:off x="304800" y="1676400"/>
            <a:ext cx="83851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- A – T – X – G – T</a:t>
            </a:r>
            <a:r>
              <a:rPr kumimoji="0" lang="en-US" sz="4000" b="0" i="0" u="none" strike="noStrike" kern="0" cap="none" spc="0" normalizeH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 – X – A – T – G -</a:t>
            </a:r>
            <a:r>
              <a:rPr kumimoji="0" lang="en-US" sz="40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 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I-Univer" pitchFamily="2" charset="0"/>
              <a:ea typeface="+mj-ea"/>
              <a:cs typeface="+mj-cs"/>
            </a:endParaRPr>
          </a:p>
        </p:txBody>
      </p:sp>
      <p:sp>
        <p:nvSpPr>
          <p:cNvPr id="14" name="Rectangle 2"/>
          <p:cNvSpPr txBox="1">
            <a:spLocks noRot="1" noChangeArrowheads="1"/>
          </p:cNvSpPr>
          <p:nvPr/>
        </p:nvSpPr>
        <p:spPr bwMode="auto">
          <a:xfrm>
            <a:off x="310488" y="2241640"/>
            <a:ext cx="847502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- T – A – G – X – A</a:t>
            </a:r>
            <a:r>
              <a:rPr kumimoji="0" lang="en-US" sz="40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 – G – T – A – X - 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I-Univer" pitchFamily="2" charset="0"/>
              <a:ea typeface="+mj-ea"/>
              <a:cs typeface="+mj-cs"/>
            </a:endParaRPr>
          </a:p>
        </p:txBody>
      </p:sp>
      <p:sp>
        <p:nvSpPr>
          <p:cNvPr id="15" name="Rectangle 2"/>
          <p:cNvSpPr txBox="1">
            <a:spLocks noRot="1" noChangeArrowheads="1"/>
          </p:cNvSpPr>
          <p:nvPr/>
        </p:nvSpPr>
        <p:spPr bwMode="auto">
          <a:xfrm>
            <a:off x="228600" y="3429000"/>
            <a:ext cx="83851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BT 2 : Khoanh troøn</a:t>
            </a:r>
            <a:r>
              <a:rPr kumimoji="0" lang="en-US" sz="4000" b="0" i="0" u="none" strike="noStrike" kern="0" cap="none" spc="0" normalizeH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 vò trí lieân keát khoâng chính xaùc trong ñoaïn ADN sau :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NI-Univer" pitchFamily="2" charset="0"/>
              <a:ea typeface="+mj-ea"/>
              <a:cs typeface="+mj-cs"/>
            </a:endParaRPr>
          </a:p>
        </p:txBody>
      </p:sp>
      <p:sp>
        <p:nvSpPr>
          <p:cNvPr id="20" name="Rectangle 2"/>
          <p:cNvSpPr txBox="1">
            <a:spLocks noRot="1" noChangeArrowheads="1"/>
          </p:cNvSpPr>
          <p:nvPr/>
        </p:nvSpPr>
        <p:spPr bwMode="auto">
          <a:xfrm>
            <a:off x="304800" y="492116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- A – X – T – G – T</a:t>
            </a:r>
            <a:r>
              <a:rPr kumimoji="0" lang="en-US" sz="4000" b="0" i="0" u="none" strike="noStrike" kern="0" cap="none" spc="0" normalizeH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 – X – G – T – G -</a:t>
            </a:r>
            <a:r>
              <a:rPr kumimoji="0" lang="en-US" sz="40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 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I-Univer" pitchFamily="2" charset="0"/>
              <a:ea typeface="+mj-ea"/>
              <a:cs typeface="+mj-cs"/>
            </a:endParaRPr>
          </a:p>
        </p:txBody>
      </p:sp>
      <p:sp>
        <p:nvSpPr>
          <p:cNvPr id="21" name="Rectangle 2"/>
          <p:cNvSpPr txBox="1">
            <a:spLocks noRot="1" noChangeArrowheads="1"/>
          </p:cNvSpPr>
          <p:nvPr/>
        </p:nvSpPr>
        <p:spPr bwMode="auto">
          <a:xfrm>
            <a:off x="310488" y="5486400"/>
            <a:ext cx="847502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- T – A – A – X – A</a:t>
            </a:r>
            <a:r>
              <a:rPr kumimoji="0" lang="en-US" sz="40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NI-Times" pitchFamily="2" charset="0"/>
                <a:ea typeface="+mj-ea"/>
                <a:cs typeface="+mj-cs"/>
              </a:rPr>
              <a:t> – G – X – G – X - 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I-Univer" pitchFamily="2" charset="0"/>
              <a:ea typeface="+mj-ea"/>
              <a:cs typeface="+mj-cs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398896" y="4876800"/>
            <a:ext cx="685800" cy="1600200"/>
          </a:xfrm>
          <a:prstGeom prst="ellipse">
            <a:avLst/>
          </a:prstGeom>
          <a:solidFill>
            <a:schemeClr val="accent1">
              <a:alpha val="53000"/>
            </a:schemeClr>
          </a:solidFill>
          <a:ln w="2222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NI-Times" pitchFamily="2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836392" y="4876800"/>
            <a:ext cx="685800" cy="1600200"/>
          </a:xfrm>
          <a:prstGeom prst="ellipse">
            <a:avLst/>
          </a:prstGeom>
          <a:solidFill>
            <a:schemeClr val="accent1">
              <a:alpha val="53000"/>
            </a:schemeClr>
          </a:solidFill>
          <a:ln w="2222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20" grpId="0"/>
      <p:bldP spid="21" grpId="0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000">
                <a:effectLst/>
                <a:latin typeface="VNI-Helve" pitchFamily="2" charset="0"/>
              </a:rPr>
              <a:t>Haõy choïn caâu traû lôøi ñuùng nhaát :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2625" y="1524000"/>
            <a:ext cx="8004175" cy="4498975"/>
          </a:xfrm>
        </p:spPr>
        <p:txBody>
          <a:bodyPr/>
          <a:lstStyle/>
          <a:p>
            <a:pPr marL="609600" indent="-609600">
              <a:lnSpc>
                <a:spcPct val="120000"/>
              </a:lnSpc>
              <a:buFont typeface="Arial" charset="0"/>
              <a:buNone/>
            </a:pPr>
            <a:r>
              <a:rPr lang="en-US">
                <a:solidFill>
                  <a:srgbClr val="FFCC00"/>
                </a:solidFill>
                <a:effectLst/>
                <a:latin typeface="VNI-Helve" pitchFamily="2" charset="0"/>
              </a:rPr>
              <a:t>1. ADN ñöôïc caáu taïo töø caùc nguyeân toá : 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C, H, O, N, S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C, H, O, S, P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C, H, O, N, P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C, O, N, P, 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9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000">
                <a:effectLst/>
                <a:latin typeface="VNI-Helve" pitchFamily="2" charset="0"/>
              </a:rPr>
              <a:t>Haõy choïn caâu traû lôøi ñuùng nhaát :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2625" y="1524000"/>
            <a:ext cx="8004175" cy="4498975"/>
          </a:xfrm>
        </p:spPr>
        <p:txBody>
          <a:bodyPr/>
          <a:lstStyle/>
          <a:p>
            <a:pPr marL="609600" indent="-609600">
              <a:lnSpc>
                <a:spcPct val="120000"/>
              </a:lnSpc>
              <a:buFont typeface="Arial" charset="0"/>
              <a:buNone/>
            </a:pPr>
            <a:r>
              <a:rPr lang="en-US">
                <a:solidFill>
                  <a:srgbClr val="FFCC00"/>
                </a:solidFill>
                <a:effectLst/>
                <a:latin typeface="VNI-Helve" pitchFamily="2" charset="0"/>
              </a:rPr>
              <a:t>2.  Hai maïch ñôn cuûa ADN lieân keát vôùi nhau theo nguyeân taéc : 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Boå sung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Ña phaân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Caû a vaø b ñeàu ñuùng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Caû a vaø b ñeàu sai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000">
                <a:effectLst/>
                <a:latin typeface="VNI-Helve" pitchFamily="2" charset="0"/>
              </a:rPr>
              <a:t>Haõy choïn caâu traû lôøi ñuùng nhaát :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2625" y="1524000"/>
            <a:ext cx="8004175" cy="4498975"/>
          </a:xfrm>
        </p:spPr>
        <p:txBody>
          <a:bodyPr/>
          <a:lstStyle/>
          <a:p>
            <a:pPr marL="609600" indent="-609600">
              <a:lnSpc>
                <a:spcPct val="140000"/>
              </a:lnSpc>
              <a:buFont typeface="Arial" charset="0"/>
              <a:buNone/>
            </a:pPr>
            <a:r>
              <a:rPr lang="en-US" sz="2800">
                <a:solidFill>
                  <a:srgbClr val="FFCC00"/>
                </a:solidFill>
                <a:effectLst/>
                <a:latin typeface="VNI-Helve" pitchFamily="2" charset="0"/>
              </a:rPr>
              <a:t>3. Cho 1 maïch ñôn ADN nhö sau : </a:t>
            </a:r>
          </a:p>
          <a:p>
            <a:pPr marL="609600" indent="-609600">
              <a:lnSpc>
                <a:spcPct val="140000"/>
              </a:lnSpc>
              <a:buFont typeface="Arial" charset="0"/>
              <a:buNone/>
            </a:pPr>
            <a:r>
              <a:rPr lang="en-US" sz="2800">
                <a:solidFill>
                  <a:srgbClr val="FFCC00"/>
                </a:solidFill>
                <a:effectLst/>
                <a:latin typeface="VNI-Helve" pitchFamily="2" charset="0"/>
              </a:rPr>
              <a:t>    -A-T-X-G-A-G-. Maïch ñôn coøn laïi seõ laø :</a:t>
            </a:r>
          </a:p>
          <a:p>
            <a:pPr marL="990600" lvl="1" indent="-533400">
              <a:lnSpc>
                <a:spcPct val="14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>
                <a:effectLst/>
                <a:latin typeface="VNI-Helve" pitchFamily="2" charset="0"/>
              </a:rPr>
              <a:t>-T-A-X-X-T-X-</a:t>
            </a:r>
          </a:p>
          <a:p>
            <a:pPr marL="990600" lvl="1" indent="-533400">
              <a:lnSpc>
                <a:spcPct val="14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>
                <a:effectLst/>
                <a:latin typeface="VNI-Helve" pitchFamily="2" charset="0"/>
              </a:rPr>
              <a:t>-G-A-G-X-T-X-</a:t>
            </a:r>
          </a:p>
          <a:p>
            <a:pPr marL="990600" lvl="1" indent="-533400">
              <a:lnSpc>
                <a:spcPct val="14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>
                <a:effectLst/>
                <a:latin typeface="VNI-Helve" pitchFamily="2" charset="0"/>
              </a:rPr>
              <a:t>-T-A-G-X-T-A-</a:t>
            </a:r>
          </a:p>
          <a:p>
            <a:pPr marL="990600" lvl="1" indent="-533400">
              <a:lnSpc>
                <a:spcPct val="14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>
                <a:effectLst/>
                <a:latin typeface="VNI-Helve" pitchFamily="2" charset="0"/>
              </a:rPr>
              <a:t>-T-A-G-X-T-X-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000">
                <a:effectLst/>
                <a:latin typeface="VNI-Helve" pitchFamily="2" charset="0"/>
              </a:rPr>
              <a:t>Haõy choïn caâu traû lôøi ñuùng nhaát :</a:t>
            </a: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2625" y="1371600"/>
            <a:ext cx="7699375" cy="5029200"/>
          </a:xfrm>
        </p:spPr>
        <p:txBody>
          <a:bodyPr/>
          <a:lstStyle/>
          <a:p>
            <a:pPr marL="609600" indent="-609600">
              <a:lnSpc>
                <a:spcPct val="120000"/>
              </a:lnSpc>
              <a:buFont typeface="Arial" charset="0"/>
              <a:buNone/>
            </a:pPr>
            <a:r>
              <a:rPr lang="en-US">
                <a:solidFill>
                  <a:srgbClr val="FFCC00"/>
                </a:solidFill>
                <a:effectLst/>
                <a:latin typeface="VNI-Helve" pitchFamily="2" charset="0"/>
              </a:rPr>
              <a:t>4.  Moãi voøng xoaén cuûa chuoãi xoaén keùp ADN coù </a:t>
            </a:r>
            <a:r>
              <a:rPr lang="en-US" u="sng">
                <a:solidFill>
                  <a:srgbClr val="FFCC00"/>
                </a:solidFill>
                <a:effectLst/>
                <a:latin typeface="VNI-Helve" pitchFamily="2" charset="0"/>
              </a:rPr>
              <a:t>chieàu daøi</a:t>
            </a:r>
            <a:r>
              <a:rPr lang="en-US">
                <a:solidFill>
                  <a:srgbClr val="FFCC00"/>
                </a:solidFill>
                <a:effectLst/>
                <a:latin typeface="VNI-Helve" pitchFamily="2" charset="0"/>
              </a:rPr>
              <a:t> vaø </a:t>
            </a:r>
            <a:r>
              <a:rPr lang="en-US" u="sng">
                <a:solidFill>
                  <a:srgbClr val="FFCC00"/>
                </a:solidFill>
                <a:effectLst/>
                <a:latin typeface="VNI-Helve" pitchFamily="2" charset="0"/>
              </a:rPr>
              <a:t>ñöôøng kính</a:t>
            </a:r>
            <a:r>
              <a:rPr lang="en-US">
                <a:solidFill>
                  <a:srgbClr val="FFCC00"/>
                </a:solidFill>
                <a:effectLst/>
                <a:latin typeface="VNI-Helve" pitchFamily="2" charset="0"/>
              </a:rPr>
              <a:t> (tính baèng A</a:t>
            </a:r>
            <a:r>
              <a:rPr lang="en-US" baseline="30000">
                <a:solidFill>
                  <a:srgbClr val="FFCC00"/>
                </a:solidFill>
                <a:effectLst/>
                <a:latin typeface="VNI-Helve" pitchFamily="2" charset="0"/>
              </a:rPr>
              <a:t>o</a:t>
            </a:r>
            <a:r>
              <a:rPr lang="en-US">
                <a:solidFill>
                  <a:srgbClr val="FFCC00"/>
                </a:solidFill>
                <a:effectLst/>
                <a:latin typeface="VNI-Helve" pitchFamily="2" charset="0"/>
              </a:rPr>
              <a:t>) laàn löôït laø : 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3,4 vaø 20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34 vaø 20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20 vaø 3,4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20 vaø 34</a:t>
            </a:r>
          </a:p>
        </p:txBody>
      </p:sp>
      <p:sp>
        <p:nvSpPr>
          <p:cNvPr id="23556" name="AutoShape 4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8445500" y="6435725"/>
            <a:ext cx="609600" cy="304800"/>
          </a:xfrm>
          <a:prstGeom prst="actionButtonForwardNex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000">
                <a:effectLst/>
                <a:latin typeface="VNI-Helve" pitchFamily="2" charset="0"/>
              </a:rPr>
              <a:t>Haõy choïn caâu traû lôøi ñuùng nhaát :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2625" y="1524000"/>
            <a:ext cx="8004175" cy="4498975"/>
          </a:xfrm>
        </p:spPr>
        <p:txBody>
          <a:bodyPr/>
          <a:lstStyle/>
          <a:p>
            <a:pPr marL="609600" indent="-609600">
              <a:lnSpc>
                <a:spcPct val="120000"/>
              </a:lnSpc>
              <a:buFont typeface="Arial" charset="0"/>
              <a:buNone/>
            </a:pPr>
            <a:r>
              <a:rPr lang="en-US" sz="2800">
                <a:solidFill>
                  <a:srgbClr val="FFCC00"/>
                </a:solidFill>
                <a:effectLst/>
                <a:latin typeface="VNI-Helve" pitchFamily="2" charset="0"/>
              </a:rPr>
              <a:t>5.  Tính ñaëc thuø cuûa moãi loaïi ADN do yeáu toá naøo sau ñaây quyeát ñònh : 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>
                <a:effectLst/>
                <a:latin typeface="VNI-Helve" pitchFamily="2" charset="0"/>
              </a:rPr>
              <a:t>Soá löôïng, thaønh phaàn, trình töï saép xeáp caùc Nu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>
                <a:effectLst/>
                <a:latin typeface="VNI-Helve" pitchFamily="2" charset="0"/>
              </a:rPr>
              <a:t>Haøm löôïng ADN trong nhaân teá baøo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>
                <a:effectLst/>
                <a:latin typeface="VNI-Helve" pitchFamily="2" charset="0"/>
              </a:rPr>
              <a:t>Tæ leä (A+T) : (G+X)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>
                <a:effectLst/>
                <a:latin typeface="VNI-Helve" pitchFamily="2" charset="0"/>
              </a:rPr>
              <a:t>Caâu b vaø c ñuùng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000">
                <a:effectLst/>
                <a:latin typeface="VNI-Helve" pitchFamily="2" charset="0"/>
              </a:rPr>
              <a:t>Haõy choïn caâu traû lôøi ñuùng nhaát :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2625" y="1524000"/>
            <a:ext cx="8004175" cy="4498975"/>
          </a:xfrm>
        </p:spPr>
        <p:txBody>
          <a:bodyPr/>
          <a:lstStyle/>
          <a:p>
            <a:pPr marL="609600" indent="-609600">
              <a:lnSpc>
                <a:spcPct val="120000"/>
              </a:lnSpc>
              <a:buFont typeface="Arial" charset="0"/>
              <a:buNone/>
            </a:pPr>
            <a:r>
              <a:rPr lang="en-US">
                <a:solidFill>
                  <a:srgbClr val="FFCC00"/>
                </a:solidFill>
                <a:effectLst/>
                <a:latin typeface="VNI-Helve" pitchFamily="2" charset="0"/>
              </a:rPr>
              <a:t>6.  Ñaúng thöùc naøo sau ñaây laø heä quaû cuûa nguyeân taéc boå sung :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A + T = T + A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A + G = G + X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A + T = G + X</a:t>
            </a:r>
          </a:p>
          <a:p>
            <a:pPr marL="990600" lvl="1" indent="-533400">
              <a:lnSpc>
                <a:spcPct val="120000"/>
              </a:lnSpc>
              <a:buClr>
                <a:schemeClr val="hlink"/>
              </a:buClr>
              <a:buFont typeface="Arial" charset="0"/>
              <a:buAutoNum type="alphaLcParenR"/>
            </a:pPr>
            <a:r>
              <a:rPr lang="en-US" sz="3200">
                <a:effectLst/>
                <a:latin typeface="VNI-Helve" pitchFamily="2" charset="0"/>
              </a:rPr>
              <a:t>A + G = T + X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autoRev="1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autoRev="1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914400"/>
          </a:xfrm>
        </p:spPr>
        <p:txBody>
          <a:bodyPr/>
          <a:lstStyle/>
          <a:p>
            <a:pPr eaLnBrk="1" hangingPunct="1"/>
            <a:r>
              <a:rPr lang="en-US" smtClean="0">
                <a:effectLst/>
                <a:latin typeface="VNI-Helve" pitchFamily="2" charset="0"/>
              </a:rPr>
              <a:t>Francis Crick vaø James Watson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953000" y="1371600"/>
            <a:ext cx="3889375" cy="5105400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r>
              <a:rPr lang="en-US" smtClean="0">
                <a:effectLst/>
                <a:latin typeface="VNI-Helve" pitchFamily="2" charset="0"/>
              </a:rPr>
              <a:t>  1953 F.Crick (ngöôøi Anh) vaø J.Watson (ngöôøi Myõ) ñaõ tìm ra moâ hình caáu truùc cuûa phaân töû ADN.</a:t>
            </a:r>
          </a:p>
          <a:p>
            <a:pPr algn="just" eaLnBrk="1" hangingPunct="1">
              <a:lnSpc>
                <a:spcPct val="110000"/>
              </a:lnSpc>
            </a:pPr>
            <a:r>
              <a:rPr lang="en-US" smtClean="0">
                <a:effectLst/>
                <a:latin typeface="VNI-Helve" pitchFamily="2" charset="0"/>
              </a:rPr>
              <a:t>  Hai oâng ñöôïc trao giaûi Nobel naêm 1962.</a:t>
            </a:r>
          </a:p>
        </p:txBody>
      </p:sp>
      <p:pic>
        <p:nvPicPr>
          <p:cNvPr id="5124" name="Picture 4" descr="Francis Crick and James Watson"/>
          <p:cNvPicPr>
            <a:picLocks noChangeAspect="1" noChangeArrowheads="1"/>
          </p:cNvPicPr>
          <p:nvPr/>
        </p:nvPicPr>
        <p:blipFill>
          <a:blip r:embed="rId2">
            <a:lum bright="6000" contrast="12000"/>
          </a:blip>
          <a:srcRect/>
          <a:stretch>
            <a:fillRect/>
          </a:stretch>
        </p:blipFill>
        <p:spPr bwMode="auto">
          <a:xfrm>
            <a:off x="533400" y="1219200"/>
            <a:ext cx="3810000" cy="40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69850" y="5431220"/>
            <a:ext cx="4654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Helve" pitchFamily="2" charset="0"/>
                <a:ea typeface="+mj-ea"/>
                <a:cs typeface="+mj-cs"/>
              </a:rPr>
              <a:t>Tìm</a:t>
            </a:r>
            <a:r>
              <a:rPr kumimoji="0" lang="en-US" sz="2000" b="0" i="0" u="none" strike="noStrike" kern="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Helve" pitchFamily="2" charset="0"/>
                <a:ea typeface="+mj-ea"/>
                <a:cs typeface="+mj-cs"/>
              </a:rPr>
              <a:t> hieàu theâm taïi w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Helve" pitchFamily="2" charset="0"/>
                <a:ea typeface="+mj-ea"/>
                <a:cs typeface="+mj-cs"/>
              </a:rPr>
              <a:t>ebsite : </a:t>
            </a:r>
          </a:p>
          <a:p>
            <a:pPr lvl="0" algn="ctr" eaLnBrk="1" hangingPunct="1"/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Helve" pitchFamily="2" charset="0"/>
                <a:ea typeface="+mj-ea"/>
                <a:cs typeface="+mj-cs"/>
                <a:hlinkClick r:id="rId3"/>
              </a:rPr>
              <a:t>http://8goc.com/watson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Helve" pitchFamily="2" charset="0"/>
                <a:ea typeface="+mj-ea"/>
                <a:cs typeface="+mj-cs"/>
              </a:rPr>
              <a:t> </a:t>
            </a:r>
          </a:p>
          <a:p>
            <a:pPr lvl="0" algn="ctr" eaLnBrk="1" hangingPunct="1"/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Helve" pitchFamily="2" charset="0"/>
                <a:ea typeface="+mj-ea"/>
                <a:cs typeface="+mj-cs"/>
                <a:hlinkClick r:id="rId4"/>
              </a:rPr>
              <a:t>http://8goc.com/crick</a:t>
            </a:r>
            <a:r>
              <a:rPr lang="en-US" sz="2000" kern="0">
                <a:solidFill>
                  <a:schemeClr val="tx2"/>
                </a:solidFill>
                <a:effectLst/>
                <a:latin typeface="VNI-Helve" pitchFamily="2" charset="0"/>
                <a:ea typeface="+mj-ea"/>
                <a:cs typeface="+mj-cs"/>
              </a:rPr>
              <a:t> 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Helve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>
                <a:latin typeface="VNI-Ariston" pitchFamily="2" charset="0"/>
              </a:rPr>
              <a:t>Daën doø :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3600" b="1">
                <a:effectLst/>
                <a:latin typeface="VNI-Univer" pitchFamily="2" charset="0"/>
              </a:rPr>
              <a:t> Ñoïc phaàn : “Em coù bieát” SGK/47</a:t>
            </a:r>
          </a:p>
          <a:p>
            <a:pPr>
              <a:lnSpc>
                <a:spcPct val="130000"/>
              </a:lnSpc>
            </a:pPr>
            <a:r>
              <a:rPr lang="en-US" sz="3600" b="1">
                <a:effectLst/>
                <a:latin typeface="VNI-Univer" pitchFamily="2" charset="0"/>
              </a:rPr>
              <a:t> Hoïc baøi cuõ</a:t>
            </a:r>
          </a:p>
          <a:p>
            <a:pPr>
              <a:lnSpc>
                <a:spcPct val="130000"/>
              </a:lnSpc>
            </a:pPr>
            <a:r>
              <a:rPr lang="en-US" sz="3600" b="1">
                <a:effectLst/>
                <a:latin typeface="VNI-Univer" pitchFamily="2" charset="0"/>
              </a:rPr>
              <a:t> Laøm caùc baøi taäp 1 </a:t>
            </a:r>
            <a:r>
              <a:rPr lang="en-US" sz="3600" b="1">
                <a:effectLst/>
                <a:latin typeface="VNI-Univer" pitchFamily="2" charset="0"/>
                <a:sym typeface="Wingdings" pitchFamily="2" charset="2"/>
              </a:rPr>
              <a:t> </a:t>
            </a:r>
            <a:r>
              <a:rPr lang="en-US" sz="3600" b="1">
                <a:effectLst/>
                <a:latin typeface="VNI-Univer" pitchFamily="2" charset="0"/>
              </a:rPr>
              <a:t> 6  SGK/47</a:t>
            </a:r>
            <a:endParaRPr lang="en-US" sz="3600" b="1">
              <a:solidFill>
                <a:schemeClr val="tx2"/>
              </a:solidFill>
              <a:effectLst/>
              <a:latin typeface="VNI-Univer" pitchFamily="2" charset="0"/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381000" y="1219200"/>
            <a:ext cx="845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60"/>
                            </p:stCondLst>
                            <p:childTnLst>
                              <p:par>
                                <p:cTn id="2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40"/>
                            </p:stCondLst>
                            <p:childTnLst>
                              <p:par>
                                <p:cTn id="2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40750" cy="838200"/>
          </a:xfrm>
        </p:spPr>
        <p:txBody>
          <a:bodyPr/>
          <a:lstStyle/>
          <a:p>
            <a:pPr algn="just" eaLnBrk="1" hangingPunct="1"/>
            <a:r>
              <a:rPr lang="en-US" sz="4000" b="1" smtClean="0">
                <a:effectLst/>
                <a:latin typeface="VNI-Bodon-Poster" pitchFamily="2" charset="0"/>
              </a:rPr>
              <a:t>Baøi 15 : ADN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990600"/>
            <a:ext cx="8540750" cy="586740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I. </a:t>
            </a:r>
            <a:r>
              <a:rPr lang="en-US" b="1" u="sng" smtClean="0">
                <a:solidFill>
                  <a:srgbClr val="CCECFF"/>
                </a:solidFill>
                <a:effectLst/>
                <a:latin typeface="VNI-Times" pitchFamily="2" charset="0"/>
              </a:rPr>
              <a:t>Caáu taïo hoùa hoïc cuûa phaân töû ADN</a:t>
            </a: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 :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None/>
            </a:pPr>
            <a:r>
              <a:rPr lang="en-US" smtClean="0">
                <a:solidFill>
                  <a:srgbClr val="FFCC00"/>
                </a:solidFill>
                <a:effectLst/>
                <a:latin typeface="VNI-Times" pitchFamily="2" charset="0"/>
              </a:rPr>
              <a:t>1) Caáu taïo hoùa hoïc cuûa ADN :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mtClean="0">
                <a:effectLst/>
                <a:latin typeface="VNI-Times" pitchFamily="2" charset="0"/>
              </a:rPr>
              <a:t>ADN : </a:t>
            </a:r>
            <a:r>
              <a:rPr lang="en-US" b="1" smtClean="0">
                <a:solidFill>
                  <a:schemeClr val="tx2">
                    <a:lumMod val="50000"/>
                  </a:schemeClr>
                </a:solidFill>
                <a:effectLst/>
                <a:latin typeface="VNI-Times" pitchFamily="2" charset="0"/>
              </a:rPr>
              <a:t>A</a:t>
            </a:r>
            <a:r>
              <a:rPr lang="en-US" smtClean="0">
                <a:effectLst/>
                <a:latin typeface="VNI-Times" pitchFamily="2" charset="0"/>
              </a:rPr>
              <a:t>xit </a:t>
            </a:r>
            <a:r>
              <a:rPr lang="en-US" b="1" smtClean="0">
                <a:solidFill>
                  <a:schemeClr val="tx2">
                    <a:lumMod val="50000"/>
                  </a:schemeClr>
                </a:solidFill>
                <a:effectLst/>
                <a:latin typeface="VNI-Times" pitchFamily="2" charset="0"/>
              </a:rPr>
              <a:t>Ñ</a:t>
            </a:r>
            <a:r>
              <a:rPr lang="en-US" smtClean="0">
                <a:effectLst/>
                <a:latin typeface="VNI-Times" pitchFamily="2" charset="0"/>
              </a:rPr>
              <a:t>eâoâxiriboâ</a:t>
            </a:r>
            <a:r>
              <a:rPr lang="en-US" b="1" smtClean="0">
                <a:solidFill>
                  <a:schemeClr val="tx2">
                    <a:lumMod val="50000"/>
                  </a:schemeClr>
                </a:solidFill>
                <a:effectLst/>
                <a:latin typeface="VNI-Times" pitchFamily="2" charset="0"/>
              </a:rPr>
              <a:t>N</a:t>
            </a:r>
            <a:r>
              <a:rPr lang="en-US" smtClean="0">
                <a:effectLst/>
                <a:latin typeface="VNI-Times" pitchFamily="2" charset="0"/>
              </a:rPr>
              <a:t>ucleâic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mtClean="0">
                <a:effectLst/>
                <a:latin typeface="VNI-Times" pitchFamily="2" charset="0"/>
              </a:rPr>
              <a:t>Caáu taïo töø caùc nguyeân toá : C, H, O, N, P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mtClean="0">
                <a:effectLst/>
                <a:latin typeface="VNI-Times" pitchFamily="2" charset="0"/>
              </a:rPr>
              <a:t>Laø 1 ñaïi phaân töû :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en-US" smtClean="0">
                <a:effectLst/>
                <a:latin typeface="VNI-Times" pitchFamily="2" charset="0"/>
              </a:rPr>
              <a:t> </a:t>
            </a:r>
            <a:r>
              <a:rPr lang="en-US" u="sng" smtClean="0">
                <a:effectLst/>
                <a:latin typeface="VNI-Times" pitchFamily="2" charset="0"/>
              </a:rPr>
              <a:t>Chieàu daøi</a:t>
            </a:r>
            <a:r>
              <a:rPr lang="en-US" smtClean="0">
                <a:effectLst/>
                <a:latin typeface="VNI-Times" pitchFamily="2" charset="0"/>
              </a:rPr>
              <a:t> 	: haøng traêm </a:t>
            </a:r>
            <a:r>
              <a:rPr lang="en-US" smtClean="0">
                <a:effectLst/>
                <a:latin typeface="VNI-Times" pitchFamily="2" charset="0"/>
                <a:sym typeface="Symbol" pitchFamily="18" charset="2"/>
              </a:rPr>
              <a:t>m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en-US" smtClean="0">
                <a:effectLst/>
                <a:latin typeface="VNI-Times" pitchFamily="2" charset="0"/>
                <a:sym typeface="Symbol" pitchFamily="18" charset="2"/>
              </a:rPr>
              <a:t> </a:t>
            </a:r>
            <a:r>
              <a:rPr lang="en-US" u="sng" smtClean="0">
                <a:effectLst/>
                <a:latin typeface="VNI-Times" pitchFamily="2" charset="0"/>
                <a:sym typeface="Symbol" pitchFamily="18" charset="2"/>
              </a:rPr>
              <a:t>Khoái löôïng</a:t>
            </a:r>
            <a:r>
              <a:rPr lang="en-US" smtClean="0">
                <a:effectLst/>
                <a:latin typeface="VNI-Times" pitchFamily="2" charset="0"/>
                <a:sym typeface="Symbol" pitchFamily="18" charset="2"/>
              </a:rPr>
              <a:t> 	: haøng trieäu ñvC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mtClean="0">
                <a:effectLst/>
                <a:latin typeface="VNI-Times" pitchFamily="2" charset="0"/>
                <a:sym typeface="Symbol" pitchFamily="18" charset="2"/>
              </a:rPr>
              <a:t>Caáu taïo theo nguyeân taéc ña phaân maø moãi ñôn phaân laø moät </a:t>
            </a:r>
            <a:r>
              <a:rPr lang="en-US" smtClean="0">
                <a:solidFill>
                  <a:schemeClr val="tx2"/>
                </a:solidFill>
                <a:effectLst/>
                <a:latin typeface="VNI-Times" pitchFamily="2" charset="0"/>
                <a:sym typeface="Symbol" pitchFamily="18" charset="2"/>
              </a:rPr>
              <a:t>nucleâoâtit (Nu)</a:t>
            </a:r>
            <a:r>
              <a:rPr lang="en-US" smtClean="0">
                <a:effectLst/>
                <a:latin typeface="VNI-Times" pitchFamily="2" charset="0"/>
                <a:sym typeface="Symbol" pitchFamily="18" charset="2"/>
              </a:rPr>
              <a:t>. Coù 4 loaïi Nu : </a:t>
            </a:r>
            <a:r>
              <a:rPr lang="en-US" smtClean="0">
                <a:solidFill>
                  <a:schemeClr val="tx2"/>
                </a:solidFill>
                <a:effectLst/>
                <a:latin typeface="VNI-Times" pitchFamily="2" charset="0"/>
                <a:sym typeface="Symbol" pitchFamily="18" charset="2"/>
              </a:rPr>
              <a:t>A</a:t>
            </a:r>
            <a:r>
              <a:rPr lang="en-US" smtClean="0">
                <a:effectLst/>
                <a:latin typeface="VNI-Times" pitchFamily="2" charset="0"/>
                <a:sym typeface="Symbol" pitchFamily="18" charset="2"/>
              </a:rPr>
              <a:t> (Añeânin) ; </a:t>
            </a:r>
            <a:r>
              <a:rPr lang="en-US" smtClean="0">
                <a:solidFill>
                  <a:schemeClr val="tx2"/>
                </a:solidFill>
                <a:effectLst/>
                <a:latin typeface="VNI-Times" pitchFamily="2" charset="0"/>
                <a:sym typeface="Symbol" pitchFamily="18" charset="2"/>
              </a:rPr>
              <a:t>T</a:t>
            </a:r>
            <a:r>
              <a:rPr lang="en-US" smtClean="0">
                <a:effectLst/>
                <a:latin typeface="VNI-Times" pitchFamily="2" charset="0"/>
                <a:sym typeface="Symbol" pitchFamily="18" charset="2"/>
              </a:rPr>
              <a:t> (Timin) ; </a:t>
            </a:r>
            <a:r>
              <a:rPr lang="en-US" smtClean="0">
                <a:solidFill>
                  <a:schemeClr val="tx2"/>
                </a:solidFill>
                <a:effectLst/>
                <a:latin typeface="VNI-Times" pitchFamily="2" charset="0"/>
                <a:sym typeface="Symbol" pitchFamily="18" charset="2"/>
              </a:rPr>
              <a:t>G</a:t>
            </a:r>
            <a:r>
              <a:rPr lang="en-US" smtClean="0">
                <a:effectLst/>
                <a:latin typeface="VNI-Times" pitchFamily="2" charset="0"/>
                <a:sym typeface="Symbol" pitchFamily="18" charset="2"/>
              </a:rPr>
              <a:t> (Guanin) ; </a:t>
            </a:r>
            <a:r>
              <a:rPr lang="en-US" smtClean="0">
                <a:solidFill>
                  <a:schemeClr val="tx2"/>
                </a:solidFill>
                <a:effectLst/>
                <a:latin typeface="VNI-Times" pitchFamily="2" charset="0"/>
                <a:sym typeface="Symbol" pitchFamily="18" charset="2"/>
              </a:rPr>
              <a:t>X</a:t>
            </a:r>
            <a:r>
              <a:rPr lang="en-US" smtClean="0">
                <a:effectLst/>
                <a:latin typeface="VNI-Times" pitchFamily="2" charset="0"/>
                <a:sym typeface="Symbol" pitchFamily="18" charset="2"/>
              </a:rPr>
              <a:t> (Xitoâzin)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81000" y="838200"/>
            <a:ext cx="838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6149" name="Picture 5" descr="nut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lum bright="18000"/>
          </a:blip>
          <a:srcRect/>
          <a:stretch>
            <a:fillRect/>
          </a:stretch>
        </p:blipFill>
        <p:spPr bwMode="auto">
          <a:xfrm>
            <a:off x="7986713" y="3516313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nut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lum bright="18000"/>
          </a:blip>
          <a:srcRect/>
          <a:stretch>
            <a:fillRect/>
          </a:stretch>
        </p:blipFill>
        <p:spPr bwMode="auto">
          <a:xfrm>
            <a:off x="8043863" y="4572000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936163" y="6578600"/>
          <a:ext cx="476250" cy="485775"/>
        </p:xfrm>
        <a:graphic>
          <a:graphicData uri="http://schemas.openxmlformats.org/presentationml/2006/ole">
            <p:oleObj spid="_x0000_s1026" name="Package" r:id="rId6" imgW="476280" imgH="48564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40750" cy="838200"/>
          </a:xfrm>
        </p:spPr>
        <p:txBody>
          <a:bodyPr/>
          <a:lstStyle/>
          <a:p>
            <a:pPr algn="just" eaLnBrk="1" hangingPunct="1"/>
            <a:r>
              <a:rPr lang="en-US" sz="4000" b="1" smtClean="0">
                <a:effectLst/>
                <a:latin typeface="VNI-Bodon-Poster" pitchFamily="2" charset="0"/>
              </a:rPr>
              <a:t>Baøi 15 : ADN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990600"/>
            <a:ext cx="8540750" cy="3657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I. </a:t>
            </a:r>
            <a:r>
              <a:rPr lang="en-US" b="1" u="sng" smtClean="0">
                <a:solidFill>
                  <a:srgbClr val="CCECFF"/>
                </a:solidFill>
                <a:effectLst/>
                <a:latin typeface="VNI-Times" pitchFamily="2" charset="0"/>
              </a:rPr>
              <a:t>Caáu taïo hoùa hoïc cuûa phaân töû ADN</a:t>
            </a: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 :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None/>
            </a:pPr>
            <a:r>
              <a:rPr lang="en-US" smtClean="0">
                <a:solidFill>
                  <a:srgbClr val="FFCC00"/>
                </a:solidFill>
                <a:effectLst/>
                <a:latin typeface="VNI-Times" pitchFamily="2" charset="0"/>
              </a:rPr>
              <a:t>1) Caáu taïo hoùa hoïc cuûa ADN :</a:t>
            </a:r>
          </a:p>
          <a:p>
            <a:pPr algn="just" eaLnBrk="1" hangingPunct="1">
              <a:lnSpc>
                <a:spcPct val="12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smtClean="0">
                <a:solidFill>
                  <a:srgbClr val="FFCC00"/>
                </a:solidFill>
                <a:effectLst/>
                <a:latin typeface="VNI-Times" pitchFamily="2" charset="0"/>
              </a:rPr>
              <a:t>2) Tính ñaëc thuø vaø ña daïng cuûa ADN :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mtClean="0">
                <a:effectLst/>
                <a:latin typeface="VNI-Times" pitchFamily="2" charset="0"/>
              </a:rPr>
              <a:t>Caùc ADN phaân bieät vôùi nhau bôûi </a:t>
            </a:r>
            <a:r>
              <a:rPr lang="en-US" b="1" i="1" smtClean="0">
                <a:solidFill>
                  <a:schemeClr val="tx2"/>
                </a:solidFill>
                <a:effectLst/>
                <a:latin typeface="VNI-Times" pitchFamily="2" charset="0"/>
              </a:rPr>
              <a:t>soá löôïng</a:t>
            </a:r>
            <a:r>
              <a:rPr lang="en-US" smtClean="0">
                <a:effectLst/>
                <a:latin typeface="VNI-Times" pitchFamily="2" charset="0"/>
              </a:rPr>
              <a:t> ; </a:t>
            </a:r>
            <a:r>
              <a:rPr lang="en-US" b="1" i="1" smtClean="0">
                <a:solidFill>
                  <a:schemeClr val="tx2"/>
                </a:solidFill>
                <a:effectLst/>
                <a:latin typeface="VNI-Times" pitchFamily="2" charset="0"/>
              </a:rPr>
              <a:t>thaønh phaàn</a:t>
            </a:r>
            <a:r>
              <a:rPr lang="en-US" smtClean="0">
                <a:effectLst/>
                <a:latin typeface="VNI-Times" pitchFamily="2" charset="0"/>
              </a:rPr>
              <a:t> vaø </a:t>
            </a:r>
            <a:r>
              <a:rPr lang="en-US" b="1" i="1" smtClean="0">
                <a:solidFill>
                  <a:schemeClr val="tx2"/>
                </a:solidFill>
                <a:effectLst/>
                <a:latin typeface="VNI-Times" pitchFamily="2" charset="0"/>
              </a:rPr>
              <a:t>trình töï saép xeáp</a:t>
            </a:r>
            <a:r>
              <a:rPr lang="en-US" smtClean="0">
                <a:effectLst/>
                <a:latin typeface="VNI-Times" pitchFamily="2" charset="0"/>
              </a:rPr>
              <a:t> caùc Nu 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r>
              <a:rPr lang="en-US" smtClean="0">
                <a:effectLst/>
                <a:latin typeface="VNI-Times" pitchFamily="2" charset="0"/>
                <a:sym typeface="Wingdings" pitchFamily="2" charset="2"/>
              </a:rPr>
              <a:t>	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81000" y="838200"/>
            <a:ext cx="838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219200" y="4724400"/>
            <a:ext cx="6781800" cy="1828800"/>
          </a:xfrm>
          <a:prstGeom prst="rect">
            <a:avLst/>
          </a:prstGeom>
          <a:solidFill>
            <a:schemeClr val="accent1"/>
          </a:solidFill>
          <a:ln w="63500" cmpd="thickThin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en-US" b="1">
                <a:effectLst/>
                <a:sym typeface="Wingdings" pitchFamily="2" charset="2"/>
              </a:rPr>
              <a:t>Tính ñaëc thuø vaø ña daïng cuûa ADN laø cô sôû cho tính ñaëc thuø vaø ña daïng cuûa  caùc loaøi sinh vaät.</a:t>
            </a:r>
          </a:p>
        </p:txBody>
      </p:sp>
      <p:pic>
        <p:nvPicPr>
          <p:cNvPr id="9" name="Picture 6" descr="nut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lum bright="18000"/>
          </a:blip>
          <a:srcRect/>
          <a:stretch>
            <a:fillRect/>
          </a:stretch>
        </p:blipFill>
        <p:spPr bwMode="auto">
          <a:xfrm>
            <a:off x="7986713" y="2603500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895064"/>
            <a:ext cx="8540750" cy="586740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I. </a:t>
            </a:r>
            <a:r>
              <a:rPr lang="en-US" b="1" u="sng" smtClean="0">
                <a:solidFill>
                  <a:srgbClr val="CCECFF"/>
                </a:solidFill>
                <a:effectLst/>
                <a:latin typeface="VNI-Times" pitchFamily="2" charset="0"/>
              </a:rPr>
              <a:t>Caáu taïo hoùa hoïc cuûa phaân töû ADN</a:t>
            </a: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 :</a:t>
            </a:r>
          </a:p>
          <a:p>
            <a:pPr algn="just" eaLnBrk="1" hangingPunct="1">
              <a:buFont typeface="Arial" charset="0"/>
              <a:buNone/>
            </a:pP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II. </a:t>
            </a:r>
            <a:r>
              <a:rPr lang="en-US" b="1" u="sng" smtClean="0">
                <a:solidFill>
                  <a:srgbClr val="CCECFF"/>
                </a:solidFill>
                <a:effectLst/>
                <a:latin typeface="VNI-Times" pitchFamily="2" charset="0"/>
              </a:rPr>
              <a:t>Caáu truùc khoâng gian cuûa phaân töû ADN</a:t>
            </a: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 :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None/>
            </a:pPr>
            <a:r>
              <a:rPr lang="en-US" smtClean="0">
                <a:solidFill>
                  <a:srgbClr val="FFCC00"/>
                </a:solidFill>
                <a:effectLst/>
                <a:latin typeface="VNI-Times" pitchFamily="2" charset="0"/>
              </a:rPr>
              <a:t>1) Nguyeân taéc boå sung :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mtClean="0">
                <a:effectLst/>
                <a:latin typeface="VNI-Times" pitchFamily="2" charset="0"/>
              </a:rPr>
              <a:t>Chuoãi ADN goàm 2 maïch ñôn song song lieân keát vôùi nhau theo nguyeân taéc boå sung : </a:t>
            </a:r>
          </a:p>
          <a:p>
            <a:pPr algn="ctr"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smtClean="0">
                <a:effectLst/>
                <a:latin typeface="VNI-Times" pitchFamily="2" charset="0"/>
              </a:rPr>
              <a:t>   </a:t>
            </a:r>
            <a:r>
              <a:rPr lang="en-US" sz="3600" b="1" smtClean="0">
                <a:effectLst/>
                <a:latin typeface="VNI-Times" pitchFamily="2" charset="0"/>
              </a:rPr>
              <a:t>A luoân lieân keát vôùi T </a:t>
            </a:r>
          </a:p>
          <a:p>
            <a:pPr algn="ctr"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sz="3600" b="1" smtClean="0">
                <a:effectLst/>
                <a:latin typeface="VNI-Times" pitchFamily="2" charset="0"/>
              </a:rPr>
              <a:t>   G luoân lieân keát vôùi </a:t>
            </a:r>
            <a:r>
              <a:rPr lang="en-US" sz="3600" b="1" smtClean="0">
                <a:effectLst/>
                <a:latin typeface="VNI-Times" pitchFamily="2" charset="0"/>
                <a:sym typeface="Symbol" pitchFamily="18" charset="2"/>
              </a:rPr>
              <a:t>X</a:t>
            </a:r>
            <a:r>
              <a:rPr lang="en-US" smtClean="0">
                <a:effectLst/>
                <a:latin typeface="VNI-Times" pitchFamily="2" charset="0"/>
                <a:sym typeface="Symbol" pitchFamily="18" charset="2"/>
              </a:rPr>
              <a:t>  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ð"/>
            </a:pPr>
            <a:r>
              <a:rPr lang="en-US" sz="3600" smtClean="0">
                <a:effectLst/>
                <a:latin typeface="VNI-Times" pitchFamily="2" charset="0"/>
                <a:sym typeface="Wingdings" pitchFamily="2" charset="2"/>
              </a:rPr>
              <a:t> </a:t>
            </a:r>
            <a:r>
              <a:rPr lang="en-US" sz="3600" b="1" smtClean="0">
                <a:solidFill>
                  <a:schemeClr val="tx2"/>
                </a:solidFill>
                <a:effectLst/>
                <a:latin typeface="VNI-Times" pitchFamily="2" charset="0"/>
                <a:sym typeface="Wingdings" pitchFamily="2" charset="2"/>
              </a:rPr>
              <a:t>A + G  = T + X (</a:t>
            </a:r>
            <a:r>
              <a:rPr lang="en-US" sz="3600" i="1" smtClean="0">
                <a:solidFill>
                  <a:schemeClr val="tx2"/>
                </a:solidFill>
                <a:effectLst/>
                <a:latin typeface="VNI-Times" pitchFamily="2" charset="0"/>
                <a:sym typeface="Wingdings" pitchFamily="2" charset="2"/>
              </a:rPr>
              <a:t>ÑL Chargaff</a:t>
            </a:r>
            <a:r>
              <a:rPr lang="en-US" sz="3600" b="1" smtClean="0">
                <a:solidFill>
                  <a:schemeClr val="tx2"/>
                </a:solidFill>
                <a:effectLst/>
                <a:latin typeface="VNI-Times" pitchFamily="2" charset="0"/>
                <a:sym typeface="Wingdings" pitchFamily="2" charset="2"/>
              </a:rPr>
              <a:t>)</a:t>
            </a:r>
          </a:p>
          <a:p>
            <a:pPr algn="just" eaLnBrk="1" hangingPunct="1">
              <a:lnSpc>
                <a:spcPct val="13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US" smtClean="0">
                <a:effectLst/>
                <a:latin typeface="VNI-Times" pitchFamily="2" charset="0"/>
                <a:sym typeface="Wingdings" pitchFamily="2" charset="2"/>
              </a:rPr>
              <a:t>Tæ soá :              coù giaù trò ñaëc tröng cho töøng loaøi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None/>
            </a:pPr>
            <a:r>
              <a:rPr lang="en-US" smtClean="0">
                <a:effectLst/>
                <a:latin typeface="VNI-Times" pitchFamily="2" charset="0"/>
                <a:sym typeface="Wingdings" pitchFamily="2" charset="2"/>
              </a:rPr>
              <a:t> 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40750" cy="838200"/>
          </a:xfrm>
        </p:spPr>
        <p:txBody>
          <a:bodyPr/>
          <a:lstStyle/>
          <a:p>
            <a:pPr algn="just" eaLnBrk="1" hangingPunct="1"/>
            <a:r>
              <a:rPr lang="en-US" sz="4000" b="1" smtClean="0">
                <a:effectLst/>
                <a:latin typeface="VNI-Bodon-Poster" pitchFamily="2" charset="0"/>
              </a:rPr>
              <a:t>Baøi 15 : ADN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81000" y="838200"/>
            <a:ext cx="838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05000" y="5735638"/>
            <a:ext cx="1600200" cy="920750"/>
            <a:chOff x="4656" y="2341"/>
            <a:chExt cx="1008" cy="580"/>
          </a:xfrm>
        </p:grpSpPr>
        <p:sp>
          <p:nvSpPr>
            <p:cNvPr id="8200" name="Text Box 7"/>
            <p:cNvSpPr txBox="1">
              <a:spLocks noChangeArrowheads="1"/>
            </p:cNvSpPr>
            <p:nvPr/>
          </p:nvSpPr>
          <p:spPr bwMode="auto">
            <a:xfrm>
              <a:off x="4656" y="2341"/>
              <a:ext cx="1008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>
                  <a:effectLst/>
                  <a:sym typeface="Wingdings" pitchFamily="2" charset="2"/>
                </a:rPr>
                <a:t>A + T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>
                  <a:effectLst/>
                  <a:sym typeface="Wingdings" pitchFamily="2" charset="2"/>
                </a:rPr>
                <a:t>G + X</a:t>
              </a:r>
            </a:p>
          </p:txBody>
        </p:sp>
        <p:sp>
          <p:nvSpPr>
            <p:cNvPr id="3" name="Line 8"/>
            <p:cNvSpPr>
              <a:spLocks noChangeShapeType="1"/>
            </p:cNvSpPr>
            <p:nvPr/>
          </p:nvSpPr>
          <p:spPr bwMode="auto">
            <a:xfrm>
              <a:off x="4704" y="2602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201" name="Picture 9" descr="nut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lum bright="18000"/>
          </a:blip>
          <a:srcRect/>
          <a:stretch>
            <a:fillRect/>
          </a:stretch>
        </p:blipFill>
        <p:spPr bwMode="auto">
          <a:xfrm>
            <a:off x="7986713" y="2514600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nut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lum bright="18000"/>
          </a:blip>
          <a:srcRect/>
          <a:stretch>
            <a:fillRect/>
          </a:stretch>
        </p:blipFill>
        <p:spPr bwMode="auto">
          <a:xfrm>
            <a:off x="8001000" y="5257800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ction Button: Custom 10">
            <a:hlinkClick r:id="rId5" action="ppaction://hlinksldjump" highlightClick="1"/>
          </p:cNvPr>
          <p:cNvSpPr/>
          <p:nvPr/>
        </p:nvSpPr>
        <p:spPr bwMode="auto">
          <a:xfrm>
            <a:off x="7405048" y="6289344"/>
            <a:ext cx="1295400" cy="381000"/>
          </a:xfrm>
          <a:prstGeom prst="actionButtonBlank">
            <a:avLst/>
          </a:prstGeom>
          <a:solidFill>
            <a:schemeClr val="bg1"/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Times" pitchFamily="2" charset="0"/>
              </a:rPr>
              <a:t>Baøi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Times" pitchFamily="2" charset="0"/>
              </a:rPr>
              <a:t> </a:t>
            </a: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Times" pitchFamily="2" charset="0"/>
              </a:rPr>
              <a:t>taäp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bg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990600"/>
            <a:ext cx="8540750" cy="586740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I. </a:t>
            </a:r>
            <a:r>
              <a:rPr lang="en-US" b="1" u="sng" smtClean="0">
                <a:solidFill>
                  <a:srgbClr val="CCECFF"/>
                </a:solidFill>
                <a:effectLst/>
                <a:latin typeface="VNI-Times" pitchFamily="2" charset="0"/>
              </a:rPr>
              <a:t>Caáu taïo hoùa hoïc cuûa phaân töû ADN</a:t>
            </a: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 :</a:t>
            </a:r>
          </a:p>
          <a:p>
            <a:pPr algn="just" eaLnBrk="1" hangingPunct="1">
              <a:buFont typeface="Arial" charset="0"/>
              <a:buNone/>
            </a:pP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II. </a:t>
            </a:r>
            <a:r>
              <a:rPr lang="en-US" b="1" u="sng" smtClean="0">
                <a:solidFill>
                  <a:srgbClr val="CCECFF"/>
                </a:solidFill>
                <a:effectLst/>
                <a:latin typeface="VNI-Times" pitchFamily="2" charset="0"/>
              </a:rPr>
              <a:t>Caáu truùc khoâng gian cuûa phaân töû ADN</a:t>
            </a:r>
            <a:r>
              <a:rPr lang="en-US" b="1" smtClean="0">
                <a:solidFill>
                  <a:srgbClr val="CCECFF"/>
                </a:solidFill>
                <a:effectLst/>
                <a:latin typeface="VNI-Times" pitchFamily="2" charset="0"/>
              </a:rPr>
              <a:t> :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None/>
            </a:pPr>
            <a:r>
              <a:rPr lang="en-US" smtClean="0">
                <a:solidFill>
                  <a:srgbClr val="FFCC00"/>
                </a:solidFill>
                <a:effectLst/>
                <a:latin typeface="VNI-Times" pitchFamily="2" charset="0"/>
              </a:rPr>
              <a:t>1) Nguyeân taéc boå sung :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None/>
            </a:pPr>
            <a:r>
              <a:rPr lang="en-US" smtClean="0">
                <a:solidFill>
                  <a:srgbClr val="FFCC00"/>
                </a:solidFill>
                <a:effectLst/>
                <a:latin typeface="VNI-Times" pitchFamily="2" charset="0"/>
              </a:rPr>
              <a:t>2) Caáu truùc khoâng gian cuûa ADN :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mtClean="0">
                <a:effectLst/>
                <a:latin typeface="VNI-Times" pitchFamily="2" charset="0"/>
              </a:rPr>
              <a:t>ADN laø moät chuoãi xoaén keùp theo chieàu töø traùi sang phaûi (xoaén phaûi)</a:t>
            </a:r>
          </a:p>
          <a:p>
            <a:pPr algn="just" eaLnBrk="1" hangingPunct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smtClean="0">
                <a:effectLst/>
                <a:latin typeface="VNI-Times" pitchFamily="2" charset="0"/>
              </a:rPr>
              <a:t>Moãi voøng xoaén goàm 10 caëp Nu</a:t>
            </a:r>
          </a:p>
          <a:p>
            <a:pPr lvl="1" algn="just" eaLnBrk="1" hangingPunct="1">
              <a:buClr>
                <a:srgbClr val="FFCC00"/>
              </a:buClr>
            </a:pPr>
            <a:r>
              <a:rPr lang="en-US" sz="3200" smtClean="0">
                <a:effectLst/>
                <a:latin typeface="VNI-Times" pitchFamily="2" charset="0"/>
              </a:rPr>
              <a:t>Chieàu daøi moãi voøng xoaén = 34 </a:t>
            </a:r>
          </a:p>
          <a:p>
            <a:pPr lvl="1" algn="just" eaLnBrk="1" hangingPunct="1">
              <a:buClr>
                <a:srgbClr val="FFCC00"/>
              </a:buClr>
            </a:pPr>
            <a:r>
              <a:rPr lang="en-US" sz="3200" smtClean="0">
                <a:effectLst/>
                <a:latin typeface="VNI-Times" pitchFamily="2" charset="0"/>
              </a:rPr>
              <a:t>Ñöôøng kính moãi voøng xoaén = 20</a:t>
            </a:r>
            <a:r>
              <a:rPr lang="en-US" smtClean="0">
                <a:effectLst/>
                <a:latin typeface="VNI-Times" pitchFamily="2" charset="0"/>
              </a:rPr>
              <a:t>  </a:t>
            </a:r>
            <a:r>
              <a:rPr lang="en-US" baseline="30000" smtClean="0">
                <a:effectLst/>
                <a:latin typeface="VNI-Times" pitchFamily="2" charset="0"/>
              </a:rPr>
              <a:t> </a:t>
            </a:r>
            <a:r>
              <a:rPr lang="en-US" smtClean="0">
                <a:effectLst/>
                <a:latin typeface="VNI-Times" pitchFamily="2" charset="0"/>
              </a:rPr>
              <a:t>  </a:t>
            </a:r>
          </a:p>
          <a:p>
            <a:pPr algn="ctr"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smtClean="0">
                <a:effectLst/>
                <a:latin typeface="VNI-Times" pitchFamily="2" charset="0"/>
              </a:rPr>
              <a:t>   </a:t>
            </a:r>
            <a:endParaRPr lang="en-US" smtClean="0">
              <a:effectLst/>
              <a:latin typeface="VNI-Times" pitchFamily="2" charset="0"/>
              <a:sym typeface="Wingdings" pitchFamily="2" charset="2"/>
            </a:endParaRP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40750" cy="838200"/>
          </a:xfrm>
        </p:spPr>
        <p:txBody>
          <a:bodyPr/>
          <a:lstStyle/>
          <a:p>
            <a:pPr algn="just" eaLnBrk="1" hangingPunct="1"/>
            <a:r>
              <a:rPr lang="en-US" sz="4000" b="1" smtClean="0">
                <a:effectLst/>
                <a:latin typeface="VNI-Bodon-Poster" pitchFamily="2" charset="0"/>
              </a:rPr>
              <a:t>Baøi 15 : ADN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81000" y="838200"/>
            <a:ext cx="838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353175" y="4716463"/>
            <a:ext cx="6096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pPr>
              <a:lnSpc>
                <a:spcPct val="10000"/>
              </a:lnSpc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686550" y="5297488"/>
            <a:ext cx="6096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pPr>
              <a:lnSpc>
                <a:spcPct val="10000"/>
              </a:lnSpc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922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400800"/>
            <a:ext cx="838200" cy="304800"/>
          </a:xfrm>
          <a:prstGeom prst="actionButtonForwardNext">
            <a:avLst/>
          </a:prstGeom>
          <a:solidFill>
            <a:srgbClr val="E4E4E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9" name="Picture 6" descr="nut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lum bright="18000"/>
          </a:blip>
          <a:srcRect/>
          <a:stretch>
            <a:fillRect/>
          </a:stretch>
        </p:blipFill>
        <p:spPr bwMode="auto">
          <a:xfrm>
            <a:off x="7986713" y="3060700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2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20"/>
                            </p:stCondLst>
                            <p:childTnLst>
                              <p:par>
                                <p:cTn id="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868362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CC3300"/>
                </a:solidFill>
                <a:latin typeface="VNI-Times" pitchFamily="2" charset="0"/>
              </a:rPr>
              <a:t>KHOÁI LÖÔÏNG PHAÂN TÖÛ CUÛA MOÄT SOÁ AXIT</a:t>
            </a:r>
          </a:p>
        </p:txBody>
      </p:sp>
      <p:graphicFrame>
        <p:nvGraphicFramePr>
          <p:cNvPr id="10243" name="Group 3"/>
          <p:cNvGraphicFramePr>
            <a:graphicFrameLocks noGrp="1"/>
          </p:cNvGraphicFramePr>
          <p:nvPr>
            <p:ph idx="1"/>
          </p:nvPr>
        </p:nvGraphicFramePr>
        <p:xfrm>
          <a:off x="533400" y="1295400"/>
          <a:ext cx="8229600" cy="4976813"/>
        </p:xfrm>
        <a:graphic>
          <a:graphicData uri="http://schemas.openxmlformats.org/drawingml/2006/table">
            <a:tbl>
              <a:tblPr/>
              <a:tblGrid>
                <a:gridCol w="2743200"/>
                <a:gridCol w="3124200"/>
                <a:gridCol w="23622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VNI-Times" pitchFamily="2" charset="0"/>
                        </a:rPr>
                        <a:t>HCl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Axit Clohidric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M = 36,5 ñvC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VNI-Times" pitchFamily="2" charset="0"/>
                        </a:rPr>
                        <a:t>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VNI-Times" pitchFamily="2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VNI-Times" pitchFamily="2" charset="0"/>
                        </a:rPr>
                        <a:t>SO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VNI-Times" pitchFamily="2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Axit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sunfuric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M = 98 ñvC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VNI-Times" pitchFamily="2" charset="0"/>
                        </a:rPr>
                        <a:t>ADN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Axit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ÑeâoâxiriboâNucleâic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M &gt; 1 </a:t>
                      </a:r>
                      <a:r>
                        <a:rPr kumimoji="0" lang="en-US" sz="2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trieäu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ñvC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C.daøi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</a:rPr>
                        <a:t> &gt; 100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NI-Times" pitchFamily="2" charset="0"/>
                          <a:sym typeface="Symbol" pitchFamily="18" charset="2"/>
                        </a:rPr>
                        <a:t>m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1" name="Picture 21" descr="H2SO4"/>
          <p:cNvPicPr>
            <a:picLocks noChangeAspect="1" noChangeArrowheads="1"/>
          </p:cNvPicPr>
          <p:nvPr/>
        </p:nvPicPr>
        <p:blipFill>
          <a:blip r:embed="rId2">
            <a:lum contrast="12000"/>
          </a:blip>
          <a:srcRect/>
          <a:stretch>
            <a:fillRect/>
          </a:stretch>
        </p:blipFill>
        <p:spPr bwMode="auto">
          <a:xfrm>
            <a:off x="1206500" y="2613025"/>
            <a:ext cx="12192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2" name="Picture 22" descr="hcl"/>
          <p:cNvPicPr>
            <a:picLocks noChangeAspect="1" noChangeArrowheads="1"/>
          </p:cNvPicPr>
          <p:nvPr/>
        </p:nvPicPr>
        <p:blipFill>
          <a:blip r:embed="rId3"/>
          <a:srcRect t="25450" b="23648"/>
          <a:stretch>
            <a:fillRect/>
          </a:stretch>
        </p:blipFill>
        <p:spPr bwMode="auto">
          <a:xfrm>
            <a:off x="1524000" y="1625600"/>
            <a:ext cx="6096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3" name="Picture 23" descr="dna1"/>
          <p:cNvPicPr>
            <a:picLocks noChangeAspect="1" noChangeArrowheads="1"/>
          </p:cNvPicPr>
          <p:nvPr/>
        </p:nvPicPr>
        <p:blipFill>
          <a:blip r:embed="rId4">
            <a:lum contrast="12000"/>
          </a:blip>
          <a:srcRect l="4100" b="6812"/>
          <a:stretch>
            <a:fillRect/>
          </a:stretch>
        </p:blipFill>
        <p:spPr bwMode="auto">
          <a:xfrm>
            <a:off x="681038" y="4432300"/>
            <a:ext cx="2366962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4" name="AutoShape 2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477000"/>
            <a:ext cx="533400" cy="228600"/>
          </a:xfrm>
          <a:prstGeom prst="actionButtonBeginning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4600" y="457200"/>
            <a:ext cx="6400800" cy="1981200"/>
          </a:xfrm>
        </p:spPr>
        <p:txBody>
          <a:bodyPr/>
          <a:lstStyle/>
          <a:p>
            <a:pPr algn="just" eaLnBrk="1" hangingPunct="1"/>
            <a:r>
              <a:rPr lang="en-US" smtClean="0">
                <a:solidFill>
                  <a:schemeClr val="accent2"/>
                </a:solidFill>
                <a:latin typeface="VNI-Helve" pitchFamily="2" charset="0"/>
              </a:rPr>
              <a:t>Phaân töû ADN caáu taïo theo nguyeân taéc ña phaân vaäy theá naøo laø </a:t>
            </a:r>
            <a:r>
              <a:rPr lang="en-US" b="1" smtClean="0">
                <a:solidFill>
                  <a:schemeClr val="accent2"/>
                </a:solidFill>
                <a:latin typeface="VNI-Helve" pitchFamily="2" charset="0"/>
              </a:rPr>
              <a:t>nguyeân taéc ña phaân</a:t>
            </a:r>
            <a:r>
              <a:rPr lang="en-US" smtClean="0">
                <a:solidFill>
                  <a:schemeClr val="accent2"/>
                </a:solidFill>
                <a:latin typeface="VNI-Helve" pitchFamily="2" charset="0"/>
              </a:rPr>
              <a:t> ?</a:t>
            </a:r>
          </a:p>
        </p:txBody>
      </p:sp>
      <p:pic>
        <p:nvPicPr>
          <p:cNvPr id="11267" name="Picture 3" descr="bosung"/>
          <p:cNvPicPr>
            <a:picLocks noChangeAspect="1" noChangeArrowheads="1"/>
          </p:cNvPicPr>
          <p:nvPr/>
        </p:nvPicPr>
        <p:blipFill>
          <a:blip r:embed="rId2"/>
          <a:srcRect t="-981" b="27319"/>
          <a:stretch>
            <a:fillRect/>
          </a:stretch>
        </p:blipFill>
        <p:spPr bwMode="auto">
          <a:xfrm>
            <a:off x="152400" y="838200"/>
            <a:ext cx="2487613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4"/>
          <p:cNvSpPr>
            <a:spLocks noRot="1" noChangeArrowheads="1"/>
          </p:cNvSpPr>
          <p:nvPr/>
        </p:nvSpPr>
        <p:spPr bwMode="auto">
          <a:xfrm>
            <a:off x="3195638" y="4495800"/>
            <a:ext cx="3657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sz="2800">
                <a:solidFill>
                  <a:srgbClr val="CC3300"/>
                </a:solidFill>
                <a:effectLst/>
                <a:latin typeface="VNI-Avo" pitchFamily="2" charset="0"/>
              </a:rPr>
              <a:t>Nucleâoâtit</a:t>
            </a:r>
            <a:r>
              <a:rPr lang="en-US" sz="2800" b="1">
                <a:solidFill>
                  <a:srgbClr val="CC3300"/>
                </a:solidFill>
                <a:effectLst/>
                <a:latin typeface="VNI-Avo" pitchFamily="2" charset="0"/>
              </a:rPr>
              <a:t> </a:t>
            </a:r>
            <a:r>
              <a:rPr lang="en-US" sz="2800" b="1">
                <a:solidFill>
                  <a:schemeClr val="accent2"/>
                </a:solidFill>
                <a:effectLst/>
                <a:latin typeface="VNI-Avo" pitchFamily="2" charset="0"/>
              </a:rPr>
              <a:t>X</a:t>
            </a:r>
            <a:r>
              <a:rPr lang="en-US" sz="2800">
                <a:solidFill>
                  <a:srgbClr val="CC3300"/>
                </a:solidFill>
                <a:effectLst/>
                <a:latin typeface="VNI-Avo" pitchFamily="2" charset="0"/>
              </a:rPr>
              <a:t>ITOÂZIN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85888" y="4552950"/>
            <a:ext cx="1828800" cy="457200"/>
            <a:chOff x="873" y="2475"/>
            <a:chExt cx="1152" cy="288"/>
          </a:xfrm>
        </p:grpSpPr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>
              <a:off x="1449" y="2619"/>
              <a:ext cx="57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stealth" w="med" len="med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873" y="2475"/>
              <a:ext cx="57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72" name="Rectangle 8"/>
          <p:cNvSpPr>
            <a:spLocks noRot="1" noChangeArrowheads="1"/>
          </p:cNvSpPr>
          <p:nvPr/>
        </p:nvSpPr>
        <p:spPr bwMode="auto">
          <a:xfrm>
            <a:off x="3195638" y="3419475"/>
            <a:ext cx="3657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sz="2800">
                <a:solidFill>
                  <a:srgbClr val="CC3300"/>
                </a:solidFill>
                <a:effectLst/>
                <a:latin typeface="VNI-Avo" pitchFamily="2" charset="0"/>
              </a:rPr>
              <a:t>Nucleâoâtit</a:t>
            </a:r>
            <a:r>
              <a:rPr lang="en-US" sz="2800" b="1">
                <a:solidFill>
                  <a:srgbClr val="CC3300"/>
                </a:solidFill>
                <a:effectLst/>
                <a:latin typeface="VNI-Avo" pitchFamily="2" charset="0"/>
              </a:rPr>
              <a:t> </a:t>
            </a:r>
            <a:r>
              <a:rPr lang="en-US" sz="2800" b="1">
                <a:solidFill>
                  <a:schemeClr val="accent2"/>
                </a:solidFill>
                <a:effectLst/>
                <a:latin typeface="VNI-Avo" pitchFamily="2" charset="0"/>
              </a:rPr>
              <a:t>G</a:t>
            </a:r>
            <a:r>
              <a:rPr lang="en-US" sz="2800">
                <a:solidFill>
                  <a:srgbClr val="CC3300"/>
                </a:solidFill>
                <a:effectLst/>
                <a:latin typeface="VNI-Avo" pitchFamily="2" charset="0"/>
              </a:rPr>
              <a:t>UANIN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385888" y="3519488"/>
            <a:ext cx="1828800" cy="457200"/>
            <a:chOff x="873" y="1833"/>
            <a:chExt cx="1152" cy="288"/>
          </a:xfrm>
        </p:grpSpPr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>
              <a:off x="1449" y="1977"/>
              <a:ext cx="57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stealth" w="med" len="med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873" y="1833"/>
              <a:ext cx="57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76" name="Rectangle 12"/>
          <p:cNvSpPr>
            <a:spLocks noRot="1" noChangeArrowheads="1"/>
          </p:cNvSpPr>
          <p:nvPr/>
        </p:nvSpPr>
        <p:spPr bwMode="auto">
          <a:xfrm>
            <a:off x="3195638" y="2914650"/>
            <a:ext cx="3657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sz="2800">
                <a:solidFill>
                  <a:srgbClr val="CC3300"/>
                </a:solidFill>
                <a:effectLst/>
                <a:latin typeface="VNI-Avo" pitchFamily="2" charset="0"/>
              </a:rPr>
              <a:t>Nucleâoâtit</a:t>
            </a:r>
            <a:r>
              <a:rPr lang="en-US" sz="2800" b="1">
                <a:solidFill>
                  <a:srgbClr val="CC3300"/>
                </a:solidFill>
                <a:effectLst/>
                <a:latin typeface="VNI-Avo" pitchFamily="2" charset="0"/>
              </a:rPr>
              <a:t> </a:t>
            </a:r>
            <a:r>
              <a:rPr lang="en-US" sz="2800" b="1">
                <a:solidFill>
                  <a:schemeClr val="accent2"/>
                </a:solidFill>
                <a:effectLst/>
                <a:latin typeface="VNI-Avo" pitchFamily="2" charset="0"/>
              </a:rPr>
              <a:t>T</a:t>
            </a:r>
            <a:r>
              <a:rPr lang="en-US" sz="2800">
                <a:solidFill>
                  <a:srgbClr val="CC3300"/>
                </a:solidFill>
                <a:effectLst/>
                <a:latin typeface="VNI-Avo" pitchFamily="2" charset="0"/>
              </a:rPr>
              <a:t>IMIN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385888" y="3000375"/>
            <a:ext cx="1828800" cy="457200"/>
            <a:chOff x="873" y="1506"/>
            <a:chExt cx="1152" cy="288"/>
          </a:xfrm>
        </p:grpSpPr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1449" y="1650"/>
              <a:ext cx="57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stealth" w="med" len="med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873" y="1506"/>
              <a:ext cx="57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80" name="Rectangle 16"/>
          <p:cNvSpPr>
            <a:spLocks noRot="1" noChangeArrowheads="1"/>
          </p:cNvSpPr>
          <p:nvPr/>
        </p:nvSpPr>
        <p:spPr bwMode="auto">
          <a:xfrm>
            <a:off x="3195638" y="2409825"/>
            <a:ext cx="3657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1" hangingPunct="1"/>
            <a:r>
              <a:rPr lang="en-US" sz="2800">
                <a:solidFill>
                  <a:srgbClr val="CC3300"/>
                </a:solidFill>
                <a:effectLst/>
                <a:latin typeface="VNI-Avo" pitchFamily="2" charset="0"/>
              </a:rPr>
              <a:t>Nucleâoâtit</a:t>
            </a:r>
            <a:r>
              <a:rPr lang="en-US" sz="2800" b="1">
                <a:solidFill>
                  <a:srgbClr val="CC3300"/>
                </a:solidFill>
                <a:effectLst/>
                <a:latin typeface="VNI-Avo" pitchFamily="2" charset="0"/>
              </a:rPr>
              <a:t> </a:t>
            </a:r>
            <a:r>
              <a:rPr lang="en-US" sz="2800" b="1">
                <a:solidFill>
                  <a:schemeClr val="accent2"/>
                </a:solidFill>
                <a:effectLst/>
                <a:latin typeface="VNI-Avo" pitchFamily="2" charset="0"/>
              </a:rPr>
              <a:t>A</a:t>
            </a:r>
            <a:r>
              <a:rPr lang="en-US" sz="2800">
                <a:solidFill>
                  <a:srgbClr val="CC3300"/>
                </a:solidFill>
                <a:effectLst/>
                <a:latin typeface="VNI-Avo" pitchFamily="2" charset="0"/>
              </a:rPr>
              <a:t>ÑEÂNIN</a:t>
            </a:r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385888" y="2495550"/>
            <a:ext cx="1828800" cy="457200"/>
            <a:chOff x="873" y="1188"/>
            <a:chExt cx="1152" cy="288"/>
          </a:xfrm>
        </p:grpSpPr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>
              <a:off x="1449" y="1332"/>
              <a:ext cx="57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stealth" w="med" len="med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83" name="Rectangle 19"/>
            <p:cNvSpPr>
              <a:spLocks noChangeArrowheads="1"/>
            </p:cNvSpPr>
            <p:nvPr/>
          </p:nvSpPr>
          <p:spPr bwMode="auto">
            <a:xfrm>
              <a:off x="873" y="1188"/>
              <a:ext cx="57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" name="AutoShape 2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477000"/>
            <a:ext cx="533400" cy="228600"/>
          </a:xfrm>
          <a:prstGeom prst="actionButtonBeginning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  <p:bldP spid="11266" grpId="1" build="p"/>
      <p:bldP spid="11268" grpId="0"/>
      <p:bldP spid="11272" grpId="0"/>
      <p:bldP spid="11276" grpId="0"/>
      <p:bldP spid="112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239000" cy="1371600"/>
          </a:xfrm>
        </p:spPr>
        <p:txBody>
          <a:bodyPr/>
          <a:lstStyle/>
          <a:p>
            <a:pPr algn="just" eaLnBrk="1" hangingPunct="1"/>
            <a:r>
              <a:rPr lang="en-US" sz="3600" b="1" smtClean="0">
                <a:solidFill>
                  <a:srgbClr val="FF3300"/>
                </a:solidFill>
                <a:latin typeface="VNI-Helve" pitchFamily="2" charset="0"/>
              </a:rPr>
              <a:t>TÆ SOÁ		ÔÛ MOÄT SOÁ LOAØI</a:t>
            </a:r>
          </a:p>
        </p:txBody>
      </p:sp>
      <p:sp>
        <p:nvSpPr>
          <p:cNvPr id="12296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415088"/>
            <a:ext cx="685800" cy="304800"/>
          </a:xfrm>
          <a:prstGeom prst="actionButtonBeginning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90600" y="1752600"/>
          <a:ext cx="7315200" cy="4537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411480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rgbClr val="FFC000"/>
                          </a:solidFill>
                          <a:latin typeface="VNI-Times" pitchFamily="2" charset="0"/>
                        </a:rPr>
                        <a:t>LOAØI</a:t>
                      </a:r>
                      <a:endParaRPr lang="en-US" sz="2800">
                        <a:solidFill>
                          <a:srgbClr val="FFC000"/>
                        </a:solidFill>
                        <a:latin typeface="VNI-Times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>
                          <a:solidFill>
                            <a:srgbClr val="FFC000"/>
                          </a:solidFill>
                          <a:latin typeface="VNI-Times" pitchFamily="2" charset="0"/>
                        </a:rPr>
                        <a:t>Tæ</a:t>
                      </a:r>
                      <a:r>
                        <a:rPr lang="en-US" sz="2800" baseline="0" smtClean="0">
                          <a:solidFill>
                            <a:srgbClr val="FFC000"/>
                          </a:solidFill>
                          <a:latin typeface="VNI-Times" pitchFamily="2" charset="0"/>
                        </a:rPr>
                        <a:t> soá (A+T) : (G+X)</a:t>
                      </a:r>
                      <a:endParaRPr lang="en-US" sz="2800" smtClean="0">
                        <a:solidFill>
                          <a:srgbClr val="FFC000"/>
                        </a:solidFill>
                        <a:latin typeface="VNI-Times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</a:tr>
              <a:tr h="905852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chemeClr val="bg1"/>
                          </a:solidFill>
                          <a:latin typeface="VNI-Times" pitchFamily="2" charset="0"/>
                        </a:rPr>
                        <a:t>Ngöôøi</a:t>
                      </a:r>
                      <a:endParaRPr lang="en-US" sz="3200" b="1">
                        <a:solidFill>
                          <a:schemeClr val="bg1"/>
                        </a:solidFill>
                        <a:latin typeface="VNI-Times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VNI-Times" pitchFamily="2" charset="0"/>
                          <a:ea typeface="+mn-ea"/>
                          <a:cs typeface="+mn-cs"/>
                        </a:rPr>
                        <a:t>1,52</a:t>
                      </a:r>
                    </a:p>
                  </a:txBody>
                  <a:tcPr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</a:tr>
              <a:tr h="905852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chemeClr val="bg1"/>
                          </a:solidFill>
                          <a:latin typeface="VNI-Times" pitchFamily="2" charset="0"/>
                        </a:rPr>
                        <a:t>Boø</a:t>
                      </a:r>
                      <a:endParaRPr lang="en-US" sz="3200" b="1">
                        <a:solidFill>
                          <a:schemeClr val="bg1"/>
                        </a:solidFill>
                        <a:latin typeface="VNI-Times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VNI-Times" pitchFamily="2" charset="0"/>
                          <a:ea typeface="+mn-ea"/>
                          <a:cs typeface="+mn-cs"/>
                        </a:rPr>
                        <a:t>1,36</a:t>
                      </a:r>
                    </a:p>
                  </a:txBody>
                  <a:tcPr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</a:tr>
              <a:tr h="905852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chemeClr val="bg1"/>
                          </a:solidFill>
                          <a:latin typeface="VNI-Times" pitchFamily="2" charset="0"/>
                        </a:rPr>
                        <a:t>Luùa</a:t>
                      </a:r>
                      <a:r>
                        <a:rPr lang="en-US" sz="3200" b="1" baseline="0" smtClean="0">
                          <a:solidFill>
                            <a:schemeClr val="bg1"/>
                          </a:solidFill>
                          <a:latin typeface="VNI-Times" pitchFamily="2" charset="0"/>
                        </a:rPr>
                        <a:t> mì</a:t>
                      </a:r>
                      <a:endParaRPr lang="en-US" sz="3200" b="1">
                        <a:solidFill>
                          <a:schemeClr val="bg1"/>
                        </a:solidFill>
                        <a:latin typeface="VNI-Times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VNI-Times" pitchFamily="2" charset="0"/>
                          <a:ea typeface="+mn-ea"/>
                          <a:cs typeface="+mn-cs"/>
                        </a:rPr>
                        <a:t>1,19</a:t>
                      </a:r>
                    </a:p>
                  </a:txBody>
                  <a:tcPr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</a:tr>
              <a:tr h="905852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chemeClr val="bg1"/>
                          </a:solidFill>
                          <a:latin typeface="VNI-Times" pitchFamily="2" charset="0"/>
                        </a:rPr>
                        <a:t>VK   E.Coli</a:t>
                      </a:r>
                      <a:endParaRPr lang="en-US" sz="3200" b="1">
                        <a:solidFill>
                          <a:schemeClr val="bg1"/>
                        </a:solidFill>
                        <a:latin typeface="VNI-Times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VNI-Times" pitchFamily="2" charset="0"/>
                          <a:ea typeface="+mn-ea"/>
                          <a:cs typeface="+mn-cs"/>
                        </a:rPr>
                        <a:t>0,93</a:t>
                      </a:r>
                    </a:p>
                  </a:txBody>
                  <a:tcPr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784144" y="449240"/>
            <a:ext cx="1600200" cy="943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/>
                <a:sym typeface="Wingdings" pitchFamily="2" charset="2"/>
              </a:rPr>
              <a:t>A + T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/>
                <a:sym typeface="Wingdings" pitchFamily="2" charset="2"/>
              </a:rPr>
              <a:t>G + X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05752" y="851848"/>
            <a:ext cx="1219200" cy="158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0" grpId="0"/>
    </p:bldLst>
  </p:timing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263</TotalTime>
  <Words>941</Words>
  <Application>Microsoft PowerPoint</Application>
  <PresentationFormat>On-screen Show (4:3)</PresentationFormat>
  <Paragraphs>134</Paragraphs>
  <Slides>20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Compass</vt:lpstr>
      <vt:lpstr>Default Design</vt:lpstr>
      <vt:lpstr>1_Compass</vt:lpstr>
      <vt:lpstr>Package</vt:lpstr>
      <vt:lpstr>Slide 1</vt:lpstr>
      <vt:lpstr>Francis Crick vaø James Watson</vt:lpstr>
      <vt:lpstr>Baøi 15 : ADN</vt:lpstr>
      <vt:lpstr>Baøi 15 : ADN</vt:lpstr>
      <vt:lpstr>Baøi 15 : ADN</vt:lpstr>
      <vt:lpstr>Baøi 15 : ADN</vt:lpstr>
      <vt:lpstr>KHOÁI LÖÔÏNG PHAÂN TÖÛ CUÛA MOÄT SOÁ AXIT</vt:lpstr>
      <vt:lpstr>Slide 8</vt:lpstr>
      <vt:lpstr>TÆ SOÁ  ÔÛ MOÄT SOÁ LOAØI</vt:lpstr>
      <vt:lpstr>Slide 10</vt:lpstr>
      <vt:lpstr>- Quan saùt ñoaïn phim sau  - Thaûo luaän nhoùm ñeå traû lôøi caâu hoûi : “Trong khoâng gian, phaân töû ADN coù caáu truùc nhö theá naøo ?”</vt:lpstr>
      <vt:lpstr>MOÂ HÌNH PHAÂN TÖÛ ADN TRONG KHOÂNG GIAN</vt:lpstr>
      <vt:lpstr>BT 1 : Vieát trình töï caùc Nu treân maïch ñôn coøn laïi cuûa ñoaïn ADN sau :</vt:lpstr>
      <vt:lpstr>Haõy choïn caâu traû lôøi ñuùng nhaát :</vt:lpstr>
      <vt:lpstr>Haõy choïn caâu traû lôøi ñuùng nhaát :</vt:lpstr>
      <vt:lpstr>Haõy choïn caâu traû lôøi ñuùng nhaát :</vt:lpstr>
      <vt:lpstr>Haõy choïn caâu traû lôøi ñuùng nhaát :</vt:lpstr>
      <vt:lpstr>Haõy choïn caâu traû lôøi ñuùng nhaát :</vt:lpstr>
      <vt:lpstr>Haõy choïn caâu traû lôøi ñuùng nhaát :</vt:lpstr>
      <vt:lpstr>Daën doø 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Tungnguyen</dc:creator>
  <cp:lastModifiedBy>T&amp;T</cp:lastModifiedBy>
  <cp:revision>57</cp:revision>
  <dcterms:created xsi:type="dcterms:W3CDTF">2005-10-23T23:45:15Z</dcterms:created>
  <dcterms:modified xsi:type="dcterms:W3CDTF">2008-10-23T01:47:25Z</dcterms:modified>
</cp:coreProperties>
</file>